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69" r:id="rId3"/>
    <p:sldId id="264" r:id="rId4"/>
    <p:sldId id="265" r:id="rId5"/>
    <p:sldId id="262" r:id="rId6"/>
    <p:sldId id="261" r:id="rId7"/>
    <p:sldId id="259" r:id="rId8"/>
    <p:sldId id="268" r:id="rId9"/>
    <p:sldId id="266" r:id="rId10"/>
    <p:sldId id="267" r:id="rId11"/>
    <p:sldId id="270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466" y="1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F217C-93D5-4D16-B947-DCBB7B39F544}" type="datetimeFigureOut">
              <a:rPr lang="fr-FR" smtClean="0"/>
              <a:t>27/11/2020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81C06B-31CB-4F86-BAF4-4F24E0724F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5187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FE499-B05D-40E2-A4EE-80B0F484FFBB}" type="datetimeFigureOut">
              <a:rPr lang="fr-FR" smtClean="0"/>
              <a:t>27/11/2020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550B-1EA1-4E38-90D5-65E380F65E2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113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85725"/>
            <a:ext cx="10515600" cy="625475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fr-FR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FE499-B05D-40E2-A4EE-80B0F484FFBB}" type="datetimeFigureOut">
              <a:rPr lang="fr-FR" smtClean="0"/>
              <a:t>27/11/2020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550B-1EA1-4E38-90D5-65E380F65E2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2453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5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9FE499-B05D-40E2-A4EE-80B0F484FFBB}" type="datetimeFigureOut">
              <a:rPr lang="fr-FR" smtClean="0"/>
              <a:t>27/11/2020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B550B-1EA1-4E38-90D5-65E380F65E2D}" type="slidenum">
              <a:rPr lang="fr-FR" smtClean="0"/>
              <a:t>‹#›</a:t>
            </a:fld>
            <a:endParaRPr lang="fr-FR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408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dirty="0" smtClean="0"/>
              <a:t>BUSINESS PROBLEM</a:t>
            </a:r>
            <a:br>
              <a:rPr lang="fr-FR" dirty="0" smtClean="0"/>
            </a:br>
            <a:r>
              <a:rPr lang="fr-FR" dirty="0" err="1" smtClean="0"/>
              <a:t>Where</a:t>
            </a:r>
            <a:r>
              <a:rPr lang="fr-FR" dirty="0" smtClean="0"/>
              <a:t> to move out?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09" y="1030215"/>
            <a:ext cx="5894603" cy="5361958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2139351" y="4408098"/>
            <a:ext cx="324000" cy="324000"/>
          </a:xfrm>
          <a:prstGeom prst="wedgeEllipseCallout">
            <a:avLst>
              <a:gd name="adj1" fmla="val -25711"/>
              <a:gd name="adj2" fmla="val 90705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 smtClean="0">
                <a:solidFill>
                  <a:srgbClr val="FF0000"/>
                </a:solidFill>
              </a:rPr>
              <a:t>?</a:t>
            </a:r>
            <a:endParaRPr lang="fr-FR" sz="2000" b="1" dirty="0">
              <a:solidFill>
                <a:srgbClr val="FF0000"/>
              </a:solidFill>
            </a:endParaRPr>
          </a:p>
        </p:txBody>
      </p:sp>
      <p:sp>
        <p:nvSpPr>
          <p:cNvPr id="5" name="Oval Callout 4"/>
          <p:cNvSpPr/>
          <p:nvPr/>
        </p:nvSpPr>
        <p:spPr>
          <a:xfrm>
            <a:off x="3056684" y="5725065"/>
            <a:ext cx="324000" cy="324000"/>
          </a:xfrm>
          <a:prstGeom prst="wedgeEllipseCallout">
            <a:avLst>
              <a:gd name="adj1" fmla="val -49404"/>
              <a:gd name="adj2" fmla="val -57065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 smtClean="0">
                <a:solidFill>
                  <a:srgbClr val="FF0000"/>
                </a:solidFill>
              </a:rPr>
              <a:t>?</a:t>
            </a:r>
            <a:endParaRPr lang="fr-FR" sz="2000" b="1" dirty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5" y="880307"/>
            <a:ext cx="2954980" cy="229421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 6"/>
          <p:cNvSpPr/>
          <p:nvPr/>
        </p:nvSpPr>
        <p:spPr>
          <a:xfrm>
            <a:off x="6182264" y="750141"/>
            <a:ext cx="591197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fr-FR" sz="1600" b="1" u="sng" dirty="0" smtClean="0">
                <a:solidFill>
                  <a:schemeClr val="tx1"/>
                </a:solidFill>
                <a:sym typeface="Wingdings" panose="05000000000000000000" pitchFamily="2" charset="2"/>
              </a:rPr>
              <a:t>WHERE TO MOVE OUT?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Assume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you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are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leaving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in a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neighborhood</a:t>
            </a: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 smtClean="0">
                <a:sym typeface="Wingdings" panose="05000000000000000000" pitchFamily="2" charset="2"/>
              </a:rPr>
              <a:t>You </a:t>
            </a:r>
            <a:r>
              <a:rPr lang="fr-FR" sz="1600" dirty="0" err="1" smtClean="0">
                <a:sym typeface="Wingdings" panose="05000000000000000000" pitchFamily="2" charset="2"/>
              </a:rPr>
              <a:t>enjoy</a:t>
            </a:r>
            <a:r>
              <a:rPr lang="fr-FR" sz="1600" dirty="0" smtClean="0">
                <a:sym typeface="Wingdings" panose="05000000000000000000" pitchFamily="2" charset="2"/>
              </a:rPr>
              <a:t> living in </a:t>
            </a:r>
            <a:r>
              <a:rPr lang="fr-FR" sz="1600" dirty="0" err="1" smtClean="0">
                <a:sym typeface="Wingdings" panose="05000000000000000000" pitchFamily="2" charset="2"/>
              </a:rPr>
              <a:t>this</a:t>
            </a:r>
            <a:r>
              <a:rPr lang="fr-FR" sz="1600" dirty="0" smtClean="0">
                <a:sym typeface="Wingdings" panose="05000000000000000000" pitchFamily="2" charset="2"/>
              </a:rPr>
              <a:t> place &amp; </a:t>
            </a:r>
            <a:r>
              <a:rPr lang="fr-FR" sz="1600" dirty="0" err="1" smtClean="0">
                <a:sym typeface="Wingdings" panose="05000000000000000000" pitchFamily="2" charset="2"/>
              </a:rPr>
              <a:t>its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way</a:t>
            </a:r>
            <a:r>
              <a:rPr lang="fr-FR" sz="1600" dirty="0" smtClean="0">
                <a:sym typeface="Wingdings" panose="05000000000000000000" pitchFamily="2" charset="2"/>
              </a:rPr>
              <a:t> of life</a:t>
            </a: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 smtClean="0">
                <a:sym typeface="Wingdings" panose="05000000000000000000" pitchFamily="2" charset="2"/>
              </a:rPr>
              <a:t>But </a:t>
            </a:r>
            <a:r>
              <a:rPr lang="fr-FR" sz="1600" dirty="0" err="1" smtClean="0">
                <a:sym typeface="Wingdings" panose="05000000000000000000" pitchFamily="2" charset="2"/>
              </a:rPr>
              <a:t>you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want</a:t>
            </a:r>
            <a:r>
              <a:rPr lang="fr-FR" sz="1600" dirty="0" smtClean="0">
                <a:sym typeface="Wingdings" panose="05000000000000000000" pitchFamily="2" charset="2"/>
              </a:rPr>
              <a:t> to move out for </a:t>
            </a:r>
            <a:r>
              <a:rPr lang="fr-FR" sz="1600" dirty="0" err="1" smtClean="0">
                <a:sym typeface="Wingdings" panose="05000000000000000000" pitchFamily="2" charset="2"/>
              </a:rPr>
              <a:t>whatever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reason</a:t>
            </a:r>
            <a:r>
              <a:rPr lang="fr-FR" sz="1600" dirty="0" smtClean="0">
                <a:sym typeface="Wingdings" panose="05000000000000000000" pitchFamily="2" charset="2"/>
              </a:rPr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600" dirty="0" err="1" smtClean="0">
                <a:sym typeface="Wingdings" panose="05000000000000000000" pitchFamily="2" charset="2"/>
              </a:rPr>
              <a:t>Want</a:t>
            </a:r>
            <a:r>
              <a:rPr lang="fr-FR" sz="1600" dirty="0" smtClean="0">
                <a:sym typeface="Wingdings" panose="05000000000000000000" pitchFamily="2" charset="2"/>
              </a:rPr>
              <a:t> to </a:t>
            </a:r>
            <a:r>
              <a:rPr lang="fr-FR" sz="1600" dirty="0" err="1" smtClean="0">
                <a:sym typeface="Wingdings" panose="05000000000000000000" pitchFamily="2" charset="2"/>
              </a:rPr>
              <a:t>buy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your</a:t>
            </a:r>
            <a:r>
              <a:rPr lang="fr-FR" sz="1600" dirty="0" smtClean="0">
                <a:sym typeface="Wingdings" panose="05000000000000000000" pitchFamily="2" charset="2"/>
              </a:rPr>
              <a:t> first home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600" dirty="0" err="1" smtClean="0">
                <a:sym typeface="Wingdings" panose="05000000000000000000" pitchFamily="2" charset="2"/>
              </a:rPr>
              <a:t>Looking</a:t>
            </a:r>
            <a:r>
              <a:rPr lang="fr-FR" sz="1600" dirty="0" smtClean="0">
                <a:sym typeface="Wingdings" panose="05000000000000000000" pitchFamily="2" charset="2"/>
              </a:rPr>
              <a:t> for a </a:t>
            </a:r>
            <a:r>
              <a:rPr lang="fr-FR" sz="1600" dirty="0" err="1" smtClean="0">
                <a:sym typeface="Wingdings" panose="05000000000000000000" pitchFamily="2" charset="2"/>
              </a:rPr>
              <a:t>bigger</a:t>
            </a:r>
            <a:r>
              <a:rPr lang="fr-FR" sz="1600" dirty="0" smtClean="0">
                <a:sym typeface="Wingdings" panose="05000000000000000000" pitchFamily="2" charset="2"/>
              </a:rPr>
              <a:t> house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600" dirty="0" err="1" smtClean="0">
                <a:sym typeface="Wingdings" panose="05000000000000000000" pitchFamily="2" charset="2"/>
              </a:rPr>
              <a:t>Looking</a:t>
            </a:r>
            <a:r>
              <a:rPr lang="fr-FR" sz="1600" dirty="0" smtClean="0">
                <a:sym typeface="Wingdings" panose="05000000000000000000" pitchFamily="2" charset="2"/>
              </a:rPr>
              <a:t> for </a:t>
            </a:r>
            <a:r>
              <a:rPr lang="fr-FR" sz="1600" dirty="0" err="1" smtClean="0">
                <a:sym typeface="Wingdings" panose="05000000000000000000" pitchFamily="2" charset="2"/>
              </a:rPr>
              <a:t>cheaper</a:t>
            </a:r>
            <a:r>
              <a:rPr lang="fr-FR" sz="1600" dirty="0" smtClean="0">
                <a:sym typeface="Wingdings" panose="05000000000000000000" pitchFamily="2" charset="2"/>
              </a:rPr>
              <a:t> real </a:t>
            </a:r>
            <a:r>
              <a:rPr lang="fr-FR" sz="1600" dirty="0" err="1" smtClean="0">
                <a:sym typeface="Wingdings" panose="05000000000000000000" pitchFamily="2" charset="2"/>
              </a:rPr>
              <a:t>estate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prices</a:t>
            </a:r>
            <a:endParaRPr lang="fr-FR" sz="1600" dirty="0" smtClean="0"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600" dirty="0" err="1" smtClean="0">
                <a:sym typeface="Wingdings" panose="05000000000000000000" pitchFamily="2" charset="2"/>
              </a:rPr>
              <a:t>Looking</a:t>
            </a:r>
            <a:r>
              <a:rPr lang="fr-FR" sz="1600" dirty="0" smtClean="0">
                <a:sym typeface="Wingdings" panose="05000000000000000000" pitchFamily="2" charset="2"/>
              </a:rPr>
              <a:t> for </a:t>
            </a:r>
            <a:r>
              <a:rPr lang="fr-FR" sz="1600" dirty="0" err="1" smtClean="0">
                <a:sym typeface="Wingdings" panose="05000000000000000000" pitchFamily="2" charset="2"/>
              </a:rPr>
              <a:t>somewhere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closer</a:t>
            </a:r>
            <a:r>
              <a:rPr lang="fr-FR" sz="1600" dirty="0" smtClean="0">
                <a:sym typeface="Wingdings" panose="05000000000000000000" pitchFamily="2" charset="2"/>
              </a:rPr>
              <a:t> to </a:t>
            </a:r>
            <a:r>
              <a:rPr lang="fr-FR" sz="1600" dirty="0" err="1" smtClean="0">
                <a:sym typeface="Wingdings" panose="05000000000000000000" pitchFamily="2" charset="2"/>
              </a:rPr>
              <a:t>your</a:t>
            </a:r>
            <a:r>
              <a:rPr lang="fr-FR" sz="1600" dirty="0" smtClean="0">
                <a:sym typeface="Wingdings" panose="05000000000000000000" pitchFamily="2" charset="2"/>
              </a:rPr>
              <a:t> new job…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fr-FR" sz="1600" b="1" dirty="0" smtClean="0">
                <a:sym typeface="Wingdings" panose="05000000000000000000" pitchFamily="2" charset="2"/>
              </a:rPr>
              <a:t>You are </a:t>
            </a:r>
            <a:r>
              <a:rPr lang="fr-FR" sz="1600" b="1" dirty="0" err="1" smtClean="0">
                <a:sym typeface="Wingdings" panose="05000000000000000000" pitchFamily="2" charset="2"/>
              </a:rPr>
              <a:t>looking</a:t>
            </a:r>
            <a:r>
              <a:rPr lang="fr-FR" sz="1600" b="1" dirty="0" smtClean="0">
                <a:sym typeface="Wingdings" panose="05000000000000000000" pitchFamily="2" charset="2"/>
              </a:rPr>
              <a:t> for a </a:t>
            </a:r>
            <a:r>
              <a:rPr lang="fr-FR" sz="1600" b="1" dirty="0" err="1" smtClean="0">
                <a:sym typeface="Wingdings" panose="05000000000000000000" pitchFamily="2" charset="2"/>
              </a:rPr>
              <a:t>list</a:t>
            </a:r>
            <a:r>
              <a:rPr lang="fr-FR" sz="1600" b="1" dirty="0" smtClean="0">
                <a:sym typeface="Wingdings" panose="05000000000000000000" pitchFamily="2" charset="2"/>
              </a:rPr>
              <a:t> of </a:t>
            </a:r>
            <a:r>
              <a:rPr lang="fr-FR" sz="1600" b="1" dirty="0" err="1" smtClean="0">
                <a:sym typeface="Wingdings" panose="05000000000000000000" pitchFamily="2" charset="2"/>
              </a:rPr>
              <a:t>neighborhoods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similar</a:t>
            </a:r>
            <a:r>
              <a:rPr lang="fr-FR" sz="1600" b="1" dirty="0" smtClean="0">
                <a:sym typeface="Wingdings" panose="05000000000000000000" pitchFamily="2" charset="2"/>
              </a:rPr>
              <a:t> to </a:t>
            </a:r>
            <a:r>
              <a:rPr lang="fr-FR" sz="1600" b="1" dirty="0" err="1" smtClean="0">
                <a:sym typeface="Wingdings" panose="05000000000000000000" pitchFamily="2" charset="2"/>
              </a:rPr>
              <a:t>yours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with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their</a:t>
            </a:r>
            <a:r>
              <a:rPr lang="fr-FR" sz="1600" b="1" dirty="0" smtClean="0">
                <a:sym typeface="Wingdings" panose="05000000000000000000" pitchFamily="2" charset="2"/>
              </a:rPr>
              <a:t> real </a:t>
            </a:r>
            <a:r>
              <a:rPr lang="fr-FR" sz="1600" b="1" dirty="0" err="1" smtClean="0">
                <a:sym typeface="Wingdings" panose="05000000000000000000" pitchFamily="2" charset="2"/>
              </a:rPr>
              <a:t>estates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prices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fr-FR" sz="1600" b="1" dirty="0">
              <a:sym typeface="Wingdings" panose="05000000000000000000" pitchFamily="2" charset="2"/>
            </a:endParaRPr>
          </a:p>
          <a:p>
            <a:r>
              <a:rPr lang="fr-FR" sz="1600" b="1" dirty="0" err="1" smtClean="0">
                <a:sym typeface="Wingdings" panose="05000000000000000000" pitchFamily="2" charset="2"/>
              </a:rPr>
              <a:t>Here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we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will</a:t>
            </a:r>
            <a:r>
              <a:rPr lang="fr-FR" sz="1600" b="1" dirty="0" smtClean="0">
                <a:sym typeface="Wingdings" panose="05000000000000000000" pitchFamily="2" charset="2"/>
              </a:rPr>
              <a:t> assume </a:t>
            </a:r>
            <a:r>
              <a:rPr lang="fr-FR" sz="1600" b="1" dirty="0" err="1" smtClean="0">
                <a:sym typeface="Wingdings" panose="05000000000000000000" pitchFamily="2" charset="2"/>
              </a:rPr>
              <a:t>you</a:t>
            </a:r>
            <a:r>
              <a:rPr lang="fr-FR" sz="1600" b="1" dirty="0" smtClean="0">
                <a:sym typeface="Wingdings" panose="05000000000000000000" pitchFamily="2" charset="2"/>
              </a:rPr>
              <a:t> are living in the Epinettes in Paris for </a:t>
            </a:r>
            <a:r>
              <a:rPr lang="fr-FR" sz="1600" b="1" dirty="0" err="1" smtClean="0">
                <a:sym typeface="Wingdings" panose="05000000000000000000" pitchFamily="2" charset="2"/>
              </a:rPr>
              <a:t>example</a:t>
            </a:r>
            <a:r>
              <a:rPr lang="fr-FR" sz="1600" b="1" dirty="0" smtClean="0">
                <a:sym typeface="Wingdings" panose="05000000000000000000" pitchFamily="2" charset="2"/>
              </a:rPr>
              <a:t>, &amp; </a:t>
            </a:r>
            <a:r>
              <a:rPr lang="fr-FR" sz="1600" b="1" dirty="0" err="1" smtClean="0">
                <a:sym typeface="Wingdings" panose="05000000000000000000" pitchFamily="2" charset="2"/>
              </a:rPr>
              <a:t>you</a:t>
            </a:r>
            <a:r>
              <a:rPr lang="fr-FR" sz="1600" b="1" dirty="0" smtClean="0">
                <a:sym typeface="Wingdings" panose="05000000000000000000" pitchFamily="2" charset="2"/>
              </a:rPr>
              <a:t> are </a:t>
            </a:r>
            <a:r>
              <a:rPr lang="fr-FR" sz="1600" b="1" dirty="0" err="1" smtClean="0">
                <a:sym typeface="Wingdings" panose="05000000000000000000" pitchFamily="2" charset="2"/>
              </a:rPr>
              <a:t>ready</a:t>
            </a:r>
            <a:r>
              <a:rPr lang="fr-FR" sz="1600" b="1" dirty="0" smtClean="0">
                <a:sym typeface="Wingdings" panose="05000000000000000000" pitchFamily="2" charset="2"/>
              </a:rPr>
              <a:t> to move to </a:t>
            </a:r>
            <a:r>
              <a:rPr lang="fr-FR" sz="1600" b="1" dirty="0" err="1" smtClean="0">
                <a:sym typeface="Wingdings" panose="05000000000000000000" pitchFamily="2" charset="2"/>
              </a:rPr>
              <a:t>another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neighborhood</a:t>
            </a:r>
            <a:r>
              <a:rPr lang="fr-FR" sz="1600" b="1" dirty="0" smtClean="0">
                <a:sym typeface="Wingdings" panose="05000000000000000000" pitchFamily="2" charset="2"/>
              </a:rPr>
              <a:t> in Paris, Bordeaux or Toulouse</a:t>
            </a:r>
          </a:p>
          <a:p>
            <a:endParaRPr lang="fr-FR" sz="1600" b="1" dirty="0">
              <a:sym typeface="Wingdings" panose="05000000000000000000" pitchFamily="2" charset="2"/>
            </a:endParaRPr>
          </a:p>
          <a:p>
            <a:r>
              <a:rPr lang="fr-FR" sz="1600" b="1" dirty="0" err="1" smtClean="0">
                <a:sym typeface="Wingdings" panose="05000000000000000000" pitchFamily="2" charset="2"/>
              </a:rPr>
              <a:t>We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will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provide</a:t>
            </a:r>
            <a:r>
              <a:rPr lang="fr-FR" sz="1600" b="1" dirty="0" smtClean="0">
                <a:sym typeface="Wingdings" panose="05000000000000000000" pitchFamily="2" charset="2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smtClean="0">
                <a:sym typeface="Wingdings" panose="05000000000000000000" pitchFamily="2" charset="2"/>
              </a:rPr>
              <a:t>List of </a:t>
            </a:r>
            <a:r>
              <a:rPr lang="fr-FR" sz="1600" b="1" dirty="0" err="1" smtClean="0">
                <a:sym typeface="Wingdings" panose="05000000000000000000" pitchFamily="2" charset="2"/>
              </a:rPr>
              <a:t>neighborhoods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from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those</a:t>
            </a:r>
            <a:r>
              <a:rPr lang="fr-FR" sz="1600" b="1" dirty="0" smtClean="0">
                <a:sym typeface="Wingdings" panose="05000000000000000000" pitchFamily="2" charset="2"/>
              </a:rPr>
              <a:t> 3 </a:t>
            </a:r>
            <a:r>
              <a:rPr lang="fr-FR" sz="1600" b="1" dirty="0" err="1" smtClean="0">
                <a:sym typeface="Wingdings" panose="05000000000000000000" pitchFamily="2" charset="2"/>
              </a:rPr>
              <a:t>cities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that</a:t>
            </a:r>
            <a:r>
              <a:rPr lang="fr-FR" sz="1600" b="1" dirty="0" smtClean="0">
                <a:sym typeface="Wingdings" panose="05000000000000000000" pitchFamily="2" charset="2"/>
              </a:rPr>
              <a:t> are </a:t>
            </a:r>
            <a:r>
              <a:rPr lang="fr-FR" sz="1600" b="1" dirty="0" err="1" smtClean="0">
                <a:sym typeface="Wingdings" panose="05000000000000000000" pitchFamily="2" charset="2"/>
              </a:rPr>
              <a:t>similar</a:t>
            </a:r>
            <a:r>
              <a:rPr lang="fr-FR" sz="1600" b="1" dirty="0" smtClean="0">
                <a:sym typeface="Wingdings" panose="05000000000000000000" pitchFamily="2" charset="2"/>
              </a:rPr>
              <a:t> to the Epinettes </a:t>
            </a:r>
            <a:r>
              <a:rPr lang="fr-FR" sz="1600" b="1" dirty="0" err="1" smtClean="0">
                <a:sym typeface="Wingdings" panose="05000000000000000000" pitchFamily="2" charset="2"/>
              </a:rPr>
              <a:t>based</a:t>
            </a:r>
            <a:r>
              <a:rPr lang="fr-FR" sz="1600" b="1" dirty="0" smtClean="0">
                <a:sym typeface="Wingdings" panose="05000000000000000000" pitchFamily="2" charset="2"/>
              </a:rPr>
              <a:t> on </a:t>
            </a:r>
            <a:r>
              <a:rPr lang="fr-FR" sz="1600" b="1" dirty="0" err="1" smtClean="0">
                <a:sym typeface="Wingdings" panose="05000000000000000000" pitchFamily="2" charset="2"/>
              </a:rPr>
              <a:t>their</a:t>
            </a:r>
            <a:r>
              <a:rPr lang="fr-FR" sz="1600" b="1" dirty="0" smtClean="0">
                <a:sym typeface="Wingdings" panose="05000000000000000000" pitchFamily="2" charset="2"/>
              </a:rPr>
              <a:t> venues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err="1" smtClean="0">
                <a:sym typeface="Wingdings" panose="05000000000000000000" pitchFamily="2" charset="2"/>
              </a:rPr>
              <a:t>Their</a:t>
            </a:r>
            <a:r>
              <a:rPr lang="fr-FR" sz="1600" b="1" dirty="0" smtClean="0">
                <a:sym typeface="Wingdings" panose="05000000000000000000" pitchFamily="2" charset="2"/>
              </a:rPr>
              <a:t> top 5 </a:t>
            </a:r>
            <a:r>
              <a:rPr lang="fr-FR" sz="1600" b="1" dirty="0" err="1" smtClean="0">
                <a:sym typeface="Wingdings" panose="05000000000000000000" pitchFamily="2" charset="2"/>
              </a:rPr>
              <a:t>most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common</a:t>
            </a:r>
            <a:r>
              <a:rPr lang="fr-FR" sz="1600" b="1" dirty="0" smtClean="0">
                <a:sym typeface="Wingdings" panose="05000000000000000000" pitchFamily="2" charset="2"/>
              </a:rPr>
              <a:t> venues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err="1" smtClean="0">
                <a:sym typeface="Wingdings" panose="05000000000000000000" pitchFamily="2" charset="2"/>
              </a:rPr>
              <a:t>Their</a:t>
            </a:r>
            <a:r>
              <a:rPr lang="fr-FR" sz="1600" b="1" dirty="0" smtClean="0">
                <a:sym typeface="Wingdings" panose="05000000000000000000" pitchFamily="2" charset="2"/>
              </a:rPr>
              <a:t> real </a:t>
            </a:r>
            <a:r>
              <a:rPr lang="fr-FR" sz="1600" b="1" dirty="0" err="1" smtClean="0">
                <a:sym typeface="Wingdings" panose="05000000000000000000" pitchFamily="2" charset="2"/>
              </a:rPr>
              <a:t>estate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prices</a:t>
            </a:r>
            <a:endParaRPr lang="fr-FR" sz="1600" b="1" dirty="0" smtClean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8" name="Oval Callout 7"/>
          <p:cNvSpPr/>
          <p:nvPr/>
        </p:nvSpPr>
        <p:spPr>
          <a:xfrm>
            <a:off x="3292415" y="2119223"/>
            <a:ext cx="324000" cy="324000"/>
          </a:xfrm>
          <a:prstGeom prst="wedgeEllipseCallout">
            <a:avLst>
              <a:gd name="adj1" fmla="val -25711"/>
              <a:gd name="adj2" fmla="val 90705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 smtClean="0">
                <a:solidFill>
                  <a:srgbClr val="FF0000"/>
                </a:solidFill>
              </a:rPr>
              <a:t>?</a:t>
            </a:r>
            <a:endParaRPr lang="fr-FR" sz="2000" b="1" dirty="0">
              <a:solidFill>
                <a:srgbClr val="FF0000"/>
              </a:solidFill>
            </a:endParaRPr>
          </a:p>
        </p:txBody>
      </p:sp>
      <p:sp>
        <p:nvSpPr>
          <p:cNvPr id="9" name="Oval Callout 8"/>
          <p:cNvSpPr/>
          <p:nvPr/>
        </p:nvSpPr>
        <p:spPr>
          <a:xfrm>
            <a:off x="1355865" y="1338456"/>
            <a:ext cx="324000" cy="324000"/>
          </a:xfrm>
          <a:prstGeom prst="wedgeEllipseCallout">
            <a:avLst>
              <a:gd name="adj1" fmla="val -73635"/>
              <a:gd name="adj2" fmla="val -58394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 smtClean="0">
                <a:solidFill>
                  <a:srgbClr val="FF0000"/>
                </a:solidFill>
              </a:rPr>
              <a:t>?</a:t>
            </a:r>
            <a:endParaRPr lang="fr-FR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56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211" y="168634"/>
            <a:ext cx="10515600" cy="625475"/>
          </a:xfrm>
        </p:spPr>
        <p:txBody>
          <a:bodyPr>
            <a:noAutofit/>
          </a:bodyPr>
          <a:lstStyle/>
          <a:p>
            <a:pPr algn="ctr"/>
            <a:r>
              <a:rPr lang="fr-FR" sz="3200" dirty="0" err="1" smtClean="0">
                <a:solidFill>
                  <a:schemeClr val="tx1"/>
                </a:solidFill>
              </a:rPr>
              <a:t>Result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with</a:t>
            </a:r>
            <a:r>
              <a:rPr lang="fr-FR" sz="3200" dirty="0" smtClean="0">
                <a:solidFill>
                  <a:schemeClr val="tx1"/>
                </a:solidFill>
              </a:rPr>
              <a:t> k = 4</a:t>
            </a:r>
            <a:br>
              <a:rPr lang="fr-FR" sz="3200" dirty="0" smtClean="0">
                <a:solidFill>
                  <a:schemeClr val="tx1"/>
                </a:solidFill>
              </a:rPr>
            </a:br>
            <a:r>
              <a:rPr lang="fr-FR" sz="3200" dirty="0" smtClean="0"/>
              <a:t>The </a:t>
            </a:r>
            <a:r>
              <a:rPr lang="fr-FR" sz="3200" dirty="0" err="1" smtClean="0"/>
              <a:t>list</a:t>
            </a:r>
            <a:r>
              <a:rPr lang="fr-FR" sz="3200" dirty="0" smtClean="0"/>
              <a:t> </a:t>
            </a:r>
            <a:r>
              <a:rPr lang="fr-FR" sz="3200" dirty="0" err="1" smtClean="0"/>
              <a:t>is</a:t>
            </a:r>
            <a:r>
              <a:rPr lang="fr-FR" sz="3200" dirty="0" smtClean="0"/>
              <a:t> </a:t>
            </a:r>
            <a:r>
              <a:rPr lang="fr-FR" sz="3200" dirty="0" err="1" smtClean="0"/>
              <a:t>quite</a:t>
            </a:r>
            <a:r>
              <a:rPr lang="fr-FR" sz="3200" dirty="0" smtClean="0"/>
              <a:t> long – </a:t>
            </a:r>
            <a:r>
              <a:rPr lang="fr-FR" sz="3200" dirty="0" err="1" smtClean="0"/>
              <a:t>lets</a:t>
            </a:r>
            <a:r>
              <a:rPr lang="fr-FR" sz="3200" dirty="0" smtClean="0"/>
              <a:t> </a:t>
            </a:r>
            <a:r>
              <a:rPr lang="fr-FR" sz="3200" dirty="0" err="1" smtClean="0"/>
              <a:t>run</a:t>
            </a:r>
            <a:r>
              <a:rPr lang="fr-FR" sz="3200" dirty="0" smtClean="0"/>
              <a:t> </a:t>
            </a:r>
            <a:r>
              <a:rPr lang="fr-FR" sz="3200" dirty="0" err="1" smtClean="0"/>
              <a:t>with</a:t>
            </a:r>
            <a:r>
              <a:rPr lang="fr-FR" sz="3200" dirty="0" smtClean="0"/>
              <a:t> more clusters</a:t>
            </a:r>
            <a:endParaRPr lang="fr-FR" sz="3200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412" y="893744"/>
            <a:ext cx="8680188" cy="5794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84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211" y="168634"/>
            <a:ext cx="10515600" cy="625475"/>
          </a:xfrm>
        </p:spPr>
        <p:txBody>
          <a:bodyPr>
            <a:noAutofit/>
          </a:bodyPr>
          <a:lstStyle/>
          <a:p>
            <a:pPr algn="ctr"/>
            <a:r>
              <a:rPr lang="fr-FR" sz="3200" dirty="0" err="1" smtClean="0">
                <a:solidFill>
                  <a:schemeClr val="tx1"/>
                </a:solidFill>
              </a:rPr>
              <a:t>Where</a:t>
            </a:r>
            <a:r>
              <a:rPr lang="fr-FR" sz="3200" dirty="0" smtClean="0">
                <a:solidFill>
                  <a:schemeClr val="tx1"/>
                </a:solidFill>
              </a:rPr>
              <a:t> to move if </a:t>
            </a:r>
            <a:r>
              <a:rPr lang="fr-FR" sz="3200" dirty="0" err="1" smtClean="0">
                <a:solidFill>
                  <a:schemeClr val="tx1"/>
                </a:solidFill>
              </a:rPr>
              <a:t>you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want</a:t>
            </a:r>
            <a:r>
              <a:rPr lang="fr-FR" sz="3200" dirty="0" smtClean="0">
                <a:solidFill>
                  <a:schemeClr val="tx1"/>
                </a:solidFill>
              </a:rPr>
              <a:t> to </a:t>
            </a:r>
            <a:r>
              <a:rPr lang="fr-FR" sz="3200" dirty="0" err="1" smtClean="0">
                <a:solidFill>
                  <a:schemeClr val="tx1"/>
                </a:solidFill>
              </a:rPr>
              <a:t>leave</a:t>
            </a:r>
            <a:r>
              <a:rPr lang="fr-FR" sz="3200" dirty="0" smtClean="0">
                <a:solidFill>
                  <a:schemeClr val="tx1"/>
                </a:solidFill>
              </a:rPr>
              <a:t> the Epinettes </a:t>
            </a:r>
            <a:br>
              <a:rPr lang="fr-FR" sz="3200" dirty="0" smtClean="0">
                <a:solidFill>
                  <a:schemeClr val="tx1"/>
                </a:solidFill>
              </a:rPr>
            </a:br>
            <a:r>
              <a:rPr lang="fr-FR" sz="3200" dirty="0" smtClean="0">
                <a:solidFill>
                  <a:schemeClr val="tx1"/>
                </a:solidFill>
              </a:rPr>
              <a:t>And </a:t>
            </a:r>
            <a:r>
              <a:rPr lang="fr-FR" sz="3200" dirty="0" err="1" smtClean="0">
                <a:solidFill>
                  <a:schemeClr val="tx1"/>
                </a:solidFill>
              </a:rPr>
              <a:t>what</a:t>
            </a:r>
            <a:r>
              <a:rPr lang="fr-FR" sz="3200" dirty="0" smtClean="0">
                <a:solidFill>
                  <a:schemeClr val="tx1"/>
                </a:solidFill>
              </a:rPr>
              <a:t> are the real </a:t>
            </a:r>
            <a:r>
              <a:rPr lang="fr-FR" sz="3200" dirty="0" err="1" smtClean="0">
                <a:solidFill>
                  <a:schemeClr val="tx1"/>
                </a:solidFill>
              </a:rPr>
              <a:t>estate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prices</a:t>
            </a:r>
            <a:endParaRPr lang="fr-FR" sz="3200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388" y="1294729"/>
            <a:ext cx="11594408" cy="484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58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55453" y="68472"/>
            <a:ext cx="10515600" cy="625475"/>
          </a:xfrm>
        </p:spPr>
        <p:txBody>
          <a:bodyPr/>
          <a:lstStyle/>
          <a:p>
            <a:pPr algn="ctr"/>
            <a:r>
              <a:rPr lang="fr-FR" dirty="0" smtClean="0"/>
              <a:t>METHODOLOGY &amp; DATA SOURCES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206315" y="861535"/>
            <a:ext cx="11813875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fr-FR" b="1" u="sng" dirty="0" smtClean="0">
                <a:sym typeface="Wingdings" panose="05000000000000000000" pitchFamily="2" charset="2"/>
              </a:rPr>
              <a:t>GET THE LIST OF NEIGHBORHOODS FOR THE 3 CITIES &amp; THEIR COORDINATES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err="1" smtClean="0">
                <a:sym typeface="Wingdings" panose="05000000000000000000" pitchFamily="2" charset="2"/>
              </a:rPr>
              <a:t>After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some</a:t>
            </a:r>
            <a:r>
              <a:rPr lang="fr-FR" dirty="0" smtClean="0">
                <a:sym typeface="Wingdings" panose="05000000000000000000" pitchFamily="2" charset="2"/>
              </a:rPr>
              <a:t> data </a:t>
            </a:r>
            <a:r>
              <a:rPr lang="fr-FR" dirty="0" err="1" smtClean="0">
                <a:sym typeface="Wingdings" panose="05000000000000000000" pitchFamily="2" charset="2"/>
              </a:rPr>
              <a:t>mining</a:t>
            </a:r>
            <a:r>
              <a:rPr lang="fr-FR" dirty="0" smtClean="0">
                <a:sym typeface="Wingdings" panose="05000000000000000000" pitchFamily="2" charset="2"/>
              </a:rPr>
              <a:t> I have been able to </a:t>
            </a:r>
            <a:r>
              <a:rPr lang="fr-FR" dirty="0" err="1" smtClean="0">
                <a:sym typeface="Wingdings" panose="05000000000000000000" pitchFamily="2" charset="2"/>
              </a:rPr>
              <a:t>find</a:t>
            </a:r>
            <a:r>
              <a:rPr lang="fr-FR" dirty="0" smtClean="0">
                <a:sym typeface="Wingdings" panose="05000000000000000000" pitchFamily="2" charset="2"/>
              </a:rPr>
              <a:t> open source data for Paris &amp; Toulouse </a:t>
            </a:r>
            <a:r>
              <a:rPr lang="fr-FR" dirty="0" err="1" smtClean="0">
                <a:sym typeface="Wingdings" panose="05000000000000000000" pitchFamily="2" charset="2"/>
              </a:rPr>
              <a:t>neighborhoods</a:t>
            </a:r>
            <a:endParaRPr lang="fr-FR" dirty="0">
              <a:sym typeface="Wingdings" panose="05000000000000000000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smtClean="0">
                <a:sym typeface="Wingdings" panose="05000000000000000000" pitchFamily="2" charset="2"/>
              </a:rPr>
              <a:t>As for Bordeaux I </a:t>
            </a:r>
            <a:r>
              <a:rPr lang="fr-FR" dirty="0" err="1" smtClean="0">
                <a:sym typeface="Wingdings" panose="05000000000000000000" pitchFamily="2" charset="2"/>
              </a:rPr>
              <a:t>had</a:t>
            </a:r>
            <a:r>
              <a:rPr lang="fr-FR" dirty="0" smtClean="0">
                <a:sym typeface="Wingdings" panose="05000000000000000000" pitchFamily="2" charset="2"/>
              </a:rPr>
              <a:t> to go on </a:t>
            </a:r>
            <a:r>
              <a:rPr lang="fr-FR" dirty="0" err="1" smtClean="0">
                <a:sym typeface="Wingdings" panose="05000000000000000000" pitchFamily="2" charset="2"/>
              </a:rPr>
              <a:t>google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maps</a:t>
            </a:r>
            <a:r>
              <a:rPr lang="fr-FR" dirty="0" smtClean="0">
                <a:sym typeface="Wingdings" panose="05000000000000000000" pitchFamily="2" charset="2"/>
              </a:rPr>
              <a:t> to </a:t>
            </a:r>
            <a:r>
              <a:rPr lang="fr-FR" dirty="0" err="1" smtClean="0">
                <a:sym typeface="Wingdings" panose="05000000000000000000" pitchFamily="2" charset="2"/>
              </a:rPr>
              <a:t>get</a:t>
            </a:r>
            <a:r>
              <a:rPr lang="fr-FR" dirty="0" smtClean="0">
                <a:sym typeface="Wingdings" panose="05000000000000000000" pitchFamily="2" charset="2"/>
              </a:rPr>
              <a:t> the </a:t>
            </a:r>
            <a:r>
              <a:rPr lang="fr-FR" dirty="0" err="1" smtClean="0">
                <a:sym typeface="Wingdings" panose="05000000000000000000" pitchFamily="2" charset="2"/>
              </a:rPr>
              <a:t>coordinates</a:t>
            </a:r>
            <a:r>
              <a:rPr lang="fr-FR" dirty="0" smtClean="0">
                <a:sym typeface="Wingdings" panose="05000000000000000000" pitchFamily="2" charset="2"/>
              </a:rPr>
              <a:t> &amp; </a:t>
            </a:r>
            <a:r>
              <a:rPr lang="fr-FR" dirty="0" err="1" smtClean="0">
                <a:sym typeface="Wingdings" panose="05000000000000000000" pitchFamily="2" charset="2"/>
              </a:rPr>
              <a:t>create</a:t>
            </a:r>
            <a:r>
              <a:rPr lang="fr-FR" dirty="0" smtClean="0">
                <a:sym typeface="Wingdings" panose="05000000000000000000" pitchFamily="2" charset="2"/>
              </a:rPr>
              <a:t> an </a:t>
            </a:r>
            <a:r>
              <a:rPr lang="fr-FR" dirty="0" err="1" smtClean="0">
                <a:sym typeface="Wingdings" panose="05000000000000000000" pitchFamily="2" charset="2"/>
              </a:rPr>
              <a:t>excel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database</a:t>
            </a:r>
            <a:endParaRPr lang="fr-FR" dirty="0" smtClean="0">
              <a:sym typeface="Wingdings" panose="05000000000000000000" pitchFamily="2" charset="2"/>
            </a:endParaRP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fr-FR" sz="1400" i="1" dirty="0" smtClean="0">
                <a:sym typeface="Wingdings" panose="05000000000000000000" pitchFamily="2" charset="2"/>
              </a:rPr>
              <a:t>Source « quartier_paris.csv »: https://www.data.gouv.fr/fr/datasets/recensement-population-2013-grands-quartiers-population/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fr-FR" sz="1400" i="1" dirty="0" smtClean="0">
                <a:sym typeface="Wingdings" panose="05000000000000000000" pitchFamily="2" charset="2"/>
              </a:rPr>
              <a:t>Source « quartier_toulouse.csv »: https://data.toulouse-metropole.fr/explore/dataset/recensement-population-2016-grands-quartiers-diplomes/information/ 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fr-FR" sz="1400" i="1" dirty="0" smtClean="0">
                <a:sym typeface="Wingdings" panose="05000000000000000000" pitchFamily="2" charset="2"/>
              </a:rPr>
              <a:t>Source: « </a:t>
            </a:r>
            <a:r>
              <a:rPr lang="fr-FR" sz="1400" i="1" dirty="0" err="1" smtClean="0">
                <a:sym typeface="Wingdings" panose="05000000000000000000" pitchFamily="2" charset="2"/>
              </a:rPr>
              <a:t>quartier_bordeaux.xslx</a:t>
            </a:r>
            <a:r>
              <a:rPr lang="fr-FR" sz="1400" i="1" dirty="0" smtClean="0">
                <a:sym typeface="Wingdings" panose="05000000000000000000" pitchFamily="2" charset="2"/>
              </a:rPr>
              <a:t> »: </a:t>
            </a:r>
            <a:r>
              <a:rPr lang="fr-FR" sz="1400" i="1" dirty="0" err="1" smtClean="0">
                <a:sym typeface="Wingdings" panose="05000000000000000000" pitchFamily="2" charset="2"/>
              </a:rPr>
              <a:t>from</a:t>
            </a:r>
            <a:r>
              <a:rPr lang="fr-FR" sz="1400" i="1" dirty="0" smtClean="0">
                <a:sym typeface="Wingdings" panose="05000000000000000000" pitchFamily="2" charset="2"/>
              </a:rPr>
              <a:t> </a:t>
            </a:r>
            <a:r>
              <a:rPr lang="fr-FR" sz="1400" i="1" dirty="0" err="1" smtClean="0">
                <a:sym typeface="Wingdings" panose="05000000000000000000" pitchFamily="2" charset="2"/>
              </a:rPr>
              <a:t>google</a:t>
            </a:r>
            <a:r>
              <a:rPr lang="fr-FR" sz="1400" i="1" dirty="0" smtClean="0">
                <a:sym typeface="Wingdings" panose="05000000000000000000" pitchFamily="2" charset="2"/>
              </a:rPr>
              <a:t> </a:t>
            </a:r>
            <a:r>
              <a:rPr lang="fr-FR" sz="1400" i="1" dirty="0" err="1" smtClean="0">
                <a:sym typeface="Wingdings" panose="05000000000000000000" pitchFamily="2" charset="2"/>
              </a:rPr>
              <a:t>maps</a:t>
            </a:r>
            <a:endParaRPr lang="fr-FR" sz="1400" i="1" dirty="0" smtClean="0">
              <a:sym typeface="Wingdings" panose="05000000000000000000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b="1" dirty="0" smtClean="0">
                <a:sym typeface="Wingdings" panose="05000000000000000000" pitchFamily="2" charset="2"/>
              </a:rPr>
              <a:t>154 </a:t>
            </a:r>
            <a:r>
              <a:rPr lang="fr-FR" b="1" dirty="0" err="1" smtClean="0">
                <a:sym typeface="Wingdings" panose="05000000000000000000" pitchFamily="2" charset="2"/>
              </a:rPr>
              <a:t>neighborhood</a:t>
            </a:r>
            <a:r>
              <a:rPr lang="fr-FR" b="1" dirty="0" smtClean="0">
                <a:sym typeface="Wingdings" panose="05000000000000000000" pitchFamily="2" charset="2"/>
              </a:rPr>
              <a:t> in </a:t>
            </a:r>
            <a:r>
              <a:rPr lang="fr-FR" b="1" dirty="0" err="1" smtClean="0">
                <a:sym typeface="Wingdings" panose="05000000000000000000" pitchFamily="2" charset="2"/>
              </a:rPr>
              <a:t>our</a:t>
            </a:r>
            <a:r>
              <a:rPr lang="fr-FR" b="1" dirty="0" smtClean="0">
                <a:sym typeface="Wingdings" panose="05000000000000000000" pitchFamily="2" charset="2"/>
              </a:rPr>
              <a:t> data</a:t>
            </a:r>
            <a:r>
              <a:rPr lang="fr-FR" dirty="0" smtClean="0">
                <a:sym typeface="Wingdings" panose="05000000000000000000" pitchFamily="2" charset="2"/>
              </a:rPr>
              <a:t>: 80 in Paris, 60 in Toulouse, 14 in Bordeaux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fr-FR" b="1" dirty="0"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b="1" u="sng" dirty="0" smtClean="0">
                <a:sym typeface="Wingdings" panose="05000000000000000000" pitchFamily="2" charset="2"/>
              </a:rPr>
              <a:t>GET THE REAL-ESTATE PRICE FOR EACH NEIGHBORHOOD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smtClean="0">
                <a:sym typeface="Wingdings" panose="05000000000000000000" pitchFamily="2" charset="2"/>
              </a:rPr>
              <a:t>Open source data </a:t>
            </a:r>
            <a:r>
              <a:rPr lang="fr-FR" dirty="0" err="1" smtClean="0">
                <a:sym typeface="Wingdings" panose="05000000000000000000" pitchFamily="2" charset="2"/>
              </a:rPr>
              <a:t>available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with</a:t>
            </a:r>
            <a:r>
              <a:rPr lang="fr-FR" dirty="0" smtClean="0">
                <a:sym typeface="Wingdings" panose="05000000000000000000" pitchFamily="2" charset="2"/>
              </a:rPr>
              <a:t> all real </a:t>
            </a:r>
            <a:r>
              <a:rPr lang="fr-FR" dirty="0" err="1" smtClean="0">
                <a:sym typeface="Wingdings" panose="05000000000000000000" pitchFamily="2" charset="2"/>
              </a:rPr>
              <a:t>estate</a:t>
            </a:r>
            <a:r>
              <a:rPr lang="fr-FR" dirty="0" smtClean="0">
                <a:sym typeface="Wingdings" panose="05000000000000000000" pitchFamily="2" charset="2"/>
              </a:rPr>
              <a:t> transactions for 2019: </a:t>
            </a:r>
            <a:r>
              <a:rPr lang="fr-FR" b="1" dirty="0" err="1" smtClean="0">
                <a:sym typeface="Wingdings" panose="05000000000000000000" pitchFamily="2" charset="2"/>
              </a:rPr>
              <a:t>database</a:t>
            </a:r>
            <a:r>
              <a:rPr lang="fr-FR" b="1" dirty="0" smtClean="0">
                <a:sym typeface="Wingdings" panose="05000000000000000000" pitchFamily="2" charset="2"/>
              </a:rPr>
              <a:t> of 50012 transactions for </a:t>
            </a:r>
            <a:r>
              <a:rPr lang="fr-FR" b="1" dirty="0" err="1" smtClean="0">
                <a:sym typeface="Wingdings" panose="05000000000000000000" pitchFamily="2" charset="2"/>
              </a:rPr>
              <a:t>our</a:t>
            </a:r>
            <a:r>
              <a:rPr lang="fr-FR" b="1" dirty="0" smtClean="0">
                <a:sym typeface="Wingdings" panose="05000000000000000000" pitchFamily="2" charset="2"/>
              </a:rPr>
              <a:t> 3 </a:t>
            </a:r>
            <a:r>
              <a:rPr lang="fr-FR" b="1" dirty="0" err="1" smtClean="0">
                <a:sym typeface="Wingdings" panose="05000000000000000000" pitchFamily="2" charset="2"/>
              </a:rPr>
              <a:t>cities</a:t>
            </a:r>
            <a:endParaRPr lang="fr-FR" b="1" dirty="0" smtClean="0">
              <a:sym typeface="Wingdings" panose="05000000000000000000" pitchFamily="2" charset="2"/>
            </a:endParaRP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fr-FR" sz="1400" i="1" dirty="0" smtClean="0">
                <a:sym typeface="Wingdings" panose="05000000000000000000" pitchFamily="2" charset="2"/>
              </a:rPr>
              <a:t>Source « 31.csv », « 75.csv », « 33.csv »: https://cadastre.data.gouv.fr/data/etalab-dvf/latest/csv/2019/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err="1" smtClean="0">
                <a:sym typeface="Wingdings" panose="05000000000000000000" pitchFamily="2" charset="2"/>
              </a:rPr>
              <a:t>Prices</a:t>
            </a:r>
            <a:r>
              <a:rPr lang="fr-FR" dirty="0" smtClean="0">
                <a:sym typeface="Wingdings" panose="05000000000000000000" pitchFamily="2" charset="2"/>
              </a:rPr>
              <a:t> have </a:t>
            </a:r>
            <a:r>
              <a:rPr lang="fr-FR" dirty="0" err="1" smtClean="0">
                <a:sym typeface="Wingdings" panose="05000000000000000000" pitchFamily="2" charset="2"/>
              </a:rPr>
              <a:t>slightly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increased</a:t>
            </a:r>
            <a:r>
              <a:rPr lang="fr-FR" dirty="0" smtClean="0">
                <a:sym typeface="Wingdings" panose="05000000000000000000" pitchFamily="2" charset="2"/>
              </a:rPr>
              <a:t> in 2020 in </a:t>
            </a:r>
            <a:r>
              <a:rPr lang="fr-FR" dirty="0" err="1" smtClean="0">
                <a:sym typeface="Wingdings" panose="05000000000000000000" pitchFamily="2" charset="2"/>
              </a:rPr>
              <a:t>those</a:t>
            </a:r>
            <a:r>
              <a:rPr lang="fr-FR" dirty="0" smtClean="0">
                <a:sym typeface="Wingdings" panose="05000000000000000000" pitchFamily="2" charset="2"/>
              </a:rPr>
              <a:t> 3 </a:t>
            </a:r>
            <a:r>
              <a:rPr lang="fr-FR" dirty="0" err="1" smtClean="0">
                <a:sym typeface="Wingdings" panose="05000000000000000000" pitchFamily="2" charset="2"/>
              </a:rPr>
              <a:t>cities</a:t>
            </a:r>
            <a:r>
              <a:rPr lang="fr-FR" dirty="0" smtClean="0">
                <a:sym typeface="Wingdings" panose="05000000000000000000" pitchFamily="2" charset="2"/>
              </a:rPr>
              <a:t> but </a:t>
            </a:r>
            <a:r>
              <a:rPr lang="fr-FR" dirty="0" err="1" smtClean="0">
                <a:sym typeface="Wingdings" panose="05000000000000000000" pitchFamily="2" charset="2"/>
              </a:rPr>
              <a:t>it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is</a:t>
            </a:r>
            <a:r>
              <a:rPr lang="fr-FR" dirty="0" smtClean="0">
                <a:sym typeface="Wingdings" panose="05000000000000000000" pitchFamily="2" charset="2"/>
              </a:rPr>
              <a:t> marginal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err="1" smtClean="0">
                <a:sym typeface="Wingdings" panose="05000000000000000000" pitchFamily="2" charset="2"/>
              </a:rPr>
              <a:t>Filter</a:t>
            </a:r>
            <a:r>
              <a:rPr lang="fr-FR" dirty="0" smtClean="0">
                <a:sym typeface="Wingdings" panose="05000000000000000000" pitchFamily="2" charset="2"/>
              </a:rPr>
              <a:t> the « </a:t>
            </a:r>
            <a:r>
              <a:rPr lang="fr-FR" dirty="0" err="1" smtClean="0">
                <a:sym typeface="Wingdings" panose="05000000000000000000" pitchFamily="2" charset="2"/>
              </a:rPr>
              <a:t>exotic</a:t>
            </a:r>
            <a:r>
              <a:rPr lang="fr-FR" dirty="0" smtClean="0">
                <a:sym typeface="Wingdings" panose="05000000000000000000" pitchFamily="2" charset="2"/>
              </a:rPr>
              <a:t> » or « </a:t>
            </a:r>
            <a:r>
              <a:rPr lang="fr-FR" dirty="0" err="1" smtClean="0">
                <a:sym typeface="Wingdings" panose="05000000000000000000" pitchFamily="2" charset="2"/>
              </a:rPr>
              <a:t>luxury</a:t>
            </a:r>
            <a:r>
              <a:rPr lang="fr-FR" dirty="0" smtClean="0">
                <a:sym typeface="Wingdings" panose="05000000000000000000" pitchFamily="2" charset="2"/>
              </a:rPr>
              <a:t> » </a:t>
            </a:r>
            <a:r>
              <a:rPr lang="fr-FR" dirty="0" err="1" smtClean="0">
                <a:sym typeface="Wingdings" panose="05000000000000000000" pitchFamily="2" charset="2"/>
              </a:rPr>
              <a:t>properties</a:t>
            </a:r>
            <a:r>
              <a:rPr lang="fr-FR" dirty="0" smtClean="0">
                <a:sym typeface="Wingdings" panose="05000000000000000000" pitchFamily="2" charset="2"/>
              </a:rPr>
              <a:t> &amp; </a:t>
            </a:r>
            <a:r>
              <a:rPr lang="fr-FR" dirty="0" err="1" smtClean="0">
                <a:sym typeface="Wingdings" panose="05000000000000000000" pitchFamily="2" charset="2"/>
              </a:rPr>
              <a:t>get</a:t>
            </a:r>
            <a:r>
              <a:rPr lang="fr-FR" dirty="0" smtClean="0">
                <a:sym typeface="Wingdings" panose="05000000000000000000" pitchFamily="2" charset="2"/>
              </a:rPr>
              <a:t> an </a:t>
            </a:r>
            <a:r>
              <a:rPr lang="fr-FR" dirty="0" err="1" smtClean="0">
                <a:sym typeface="Wingdings" panose="05000000000000000000" pitchFamily="2" charset="2"/>
              </a:rPr>
              <a:t>average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price</a:t>
            </a:r>
            <a:r>
              <a:rPr lang="fr-FR" dirty="0" smtClean="0">
                <a:sym typeface="Wingdings" panose="05000000000000000000" pitchFamily="2" charset="2"/>
              </a:rPr>
              <a:t>/m2 for </a:t>
            </a:r>
            <a:r>
              <a:rPr lang="fr-FR" dirty="0" err="1" smtClean="0">
                <a:sym typeface="Wingdings" panose="05000000000000000000" pitchFamily="2" charset="2"/>
              </a:rPr>
              <a:t>each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neighborhood</a:t>
            </a:r>
            <a:endParaRPr lang="fr-FR" dirty="0" smtClean="0"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endParaRPr lang="fr-FR" b="1" dirty="0"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b="1" u="sng" dirty="0" smtClean="0">
                <a:sym typeface="Wingdings" panose="05000000000000000000" pitchFamily="2" charset="2"/>
              </a:rPr>
              <a:t>COMPARE &amp; CLUSTER THE NEIGHBORHOODS BASED ON THEIR VENUES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err="1" smtClean="0">
                <a:sym typeface="Wingdings" panose="05000000000000000000" pitchFamily="2" charset="2"/>
              </a:rPr>
              <a:t>Get</a:t>
            </a:r>
            <a:r>
              <a:rPr lang="fr-FR" dirty="0" smtClean="0">
                <a:sym typeface="Wingdings" panose="05000000000000000000" pitchFamily="2" charset="2"/>
              </a:rPr>
              <a:t> the venues for </a:t>
            </a:r>
            <a:r>
              <a:rPr lang="fr-FR" dirty="0" err="1" smtClean="0">
                <a:sym typeface="Wingdings" panose="05000000000000000000" pitchFamily="2" charset="2"/>
              </a:rPr>
              <a:t>each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neighborhood</a:t>
            </a:r>
            <a:endParaRPr lang="fr-FR" dirty="0" smtClean="0">
              <a:sym typeface="Wingdings" panose="05000000000000000000" pitchFamily="2" charset="2"/>
            </a:endParaRP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fr-FR" sz="1400" i="1" dirty="0" smtClean="0">
                <a:sym typeface="Wingdings" panose="05000000000000000000" pitchFamily="2" charset="2"/>
              </a:rPr>
              <a:t>Source: </a:t>
            </a:r>
            <a:r>
              <a:rPr lang="fr-FR" sz="1400" i="1" dirty="0" err="1" smtClean="0">
                <a:sym typeface="Wingdings" panose="05000000000000000000" pitchFamily="2" charset="2"/>
              </a:rPr>
              <a:t>Foursquare</a:t>
            </a:r>
            <a:r>
              <a:rPr lang="fr-FR" sz="1400" i="1" dirty="0" smtClean="0">
                <a:sym typeface="Wingdings" panose="05000000000000000000" pitchFamily="2" charset="2"/>
              </a:rPr>
              <a:t> API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err="1" smtClean="0">
                <a:sym typeface="Wingdings" panose="05000000000000000000" pitchFamily="2" charset="2"/>
              </a:rPr>
              <a:t>Get</a:t>
            </a:r>
            <a:r>
              <a:rPr lang="fr-FR" dirty="0" smtClean="0">
                <a:sym typeface="Wingdings" panose="05000000000000000000" pitchFamily="2" charset="2"/>
              </a:rPr>
              <a:t> the 5 </a:t>
            </a:r>
            <a:r>
              <a:rPr lang="fr-FR" dirty="0" err="1" smtClean="0">
                <a:sym typeface="Wingdings" panose="05000000000000000000" pitchFamily="2" charset="2"/>
              </a:rPr>
              <a:t>most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common</a:t>
            </a:r>
            <a:r>
              <a:rPr lang="fr-FR" dirty="0" smtClean="0">
                <a:sym typeface="Wingdings" panose="05000000000000000000" pitchFamily="2" charset="2"/>
              </a:rPr>
              <a:t> venue </a:t>
            </a:r>
            <a:r>
              <a:rPr lang="fr-FR" dirty="0" err="1" smtClean="0">
                <a:sym typeface="Wingdings" panose="05000000000000000000" pitchFamily="2" charset="2"/>
              </a:rPr>
              <a:t>categories</a:t>
            </a:r>
            <a:r>
              <a:rPr lang="fr-FR" dirty="0" smtClean="0">
                <a:sym typeface="Wingdings" panose="05000000000000000000" pitchFamily="2" charset="2"/>
              </a:rPr>
              <a:t> for </a:t>
            </a:r>
            <a:r>
              <a:rPr lang="fr-FR" dirty="0" err="1" smtClean="0">
                <a:sym typeface="Wingdings" panose="05000000000000000000" pitchFamily="2" charset="2"/>
              </a:rPr>
              <a:t>each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neighborhood</a:t>
            </a:r>
            <a:endParaRPr lang="fr-FR" dirty="0" smtClean="0">
              <a:sym typeface="Wingdings" panose="05000000000000000000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smtClean="0">
                <a:sym typeface="Wingdings" panose="05000000000000000000" pitchFamily="2" charset="2"/>
              </a:rPr>
              <a:t>Cluster the </a:t>
            </a:r>
            <a:r>
              <a:rPr lang="fr-FR" dirty="0" err="1" smtClean="0">
                <a:sym typeface="Wingdings" panose="05000000000000000000" pitchFamily="2" charset="2"/>
              </a:rPr>
              <a:t>neighborhoods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using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kmeans</a:t>
            </a:r>
            <a:r>
              <a:rPr lang="fr-FR" dirty="0" smtClean="0">
                <a:sym typeface="Wingdings" panose="05000000000000000000" pitchFamily="2" charset="2"/>
              </a:rPr>
              <a:t> </a:t>
            </a:r>
            <a:r>
              <a:rPr lang="fr-FR" dirty="0" err="1" smtClean="0">
                <a:sym typeface="Wingdings" panose="05000000000000000000" pitchFamily="2" charset="2"/>
              </a:rPr>
              <a:t>clustering</a:t>
            </a:r>
            <a:endParaRPr lang="fr-FR" dirty="0" smtClean="0">
              <a:sym typeface="Wingdings" panose="05000000000000000000" pitchFamily="2" charset="2"/>
            </a:endParaRPr>
          </a:p>
          <a:p>
            <a:pPr marL="800100" lvl="1" indent="-342900">
              <a:buFont typeface="+mj-lt"/>
              <a:buAutoNum type="alphaUcPeriod"/>
            </a:pPr>
            <a:endParaRPr lang="fr-FR" b="1" dirty="0">
              <a:sym typeface="Wingdings" panose="05000000000000000000" pitchFamily="2" charset="2"/>
            </a:endParaRPr>
          </a:p>
          <a:p>
            <a:r>
              <a:rPr lang="fr-FR" b="1" dirty="0" smtClean="0">
                <a:sym typeface="Wingdings" panose="05000000000000000000" pitchFamily="2" charset="2"/>
              </a:rPr>
              <a:t> </a:t>
            </a:r>
            <a:r>
              <a:rPr lang="fr-FR" b="1" dirty="0" err="1" smtClean="0">
                <a:sym typeface="Wingdings" panose="05000000000000000000" pitchFamily="2" charset="2"/>
              </a:rPr>
              <a:t>Result</a:t>
            </a:r>
            <a:r>
              <a:rPr lang="fr-FR" b="1" dirty="0" smtClean="0">
                <a:sym typeface="Wingdings" panose="05000000000000000000" pitchFamily="2" charset="2"/>
              </a:rPr>
              <a:t>: </a:t>
            </a:r>
            <a:r>
              <a:rPr lang="fr-FR" b="1" dirty="0" err="1" smtClean="0">
                <a:sym typeface="Wingdings" panose="05000000000000000000" pitchFamily="2" charset="2"/>
              </a:rPr>
              <a:t>list</a:t>
            </a:r>
            <a:r>
              <a:rPr lang="fr-FR" b="1" dirty="0" smtClean="0">
                <a:sym typeface="Wingdings" panose="05000000000000000000" pitchFamily="2" charset="2"/>
              </a:rPr>
              <a:t> of </a:t>
            </a:r>
            <a:r>
              <a:rPr lang="fr-FR" b="1" dirty="0" err="1" smtClean="0">
                <a:sym typeface="Wingdings" panose="05000000000000000000" pitchFamily="2" charset="2"/>
              </a:rPr>
              <a:t>neighborhoods</a:t>
            </a:r>
            <a:r>
              <a:rPr lang="fr-FR" b="1" dirty="0" smtClean="0">
                <a:sym typeface="Wingdings" panose="05000000000000000000" pitchFamily="2" charset="2"/>
              </a:rPr>
              <a:t> </a:t>
            </a:r>
            <a:r>
              <a:rPr lang="fr-FR" b="1" dirty="0" err="1" smtClean="0">
                <a:sym typeface="Wingdings" panose="05000000000000000000" pitchFamily="2" charset="2"/>
              </a:rPr>
              <a:t>from</a:t>
            </a:r>
            <a:r>
              <a:rPr lang="fr-FR" b="1" dirty="0" smtClean="0">
                <a:sym typeface="Wingdings" panose="05000000000000000000" pitchFamily="2" charset="2"/>
              </a:rPr>
              <a:t> the </a:t>
            </a:r>
            <a:r>
              <a:rPr lang="fr-FR" b="1" dirty="0" err="1" smtClean="0">
                <a:sym typeface="Wingdings" panose="05000000000000000000" pitchFamily="2" charset="2"/>
              </a:rPr>
              <a:t>same</a:t>
            </a:r>
            <a:r>
              <a:rPr lang="fr-FR" b="1" dirty="0" smtClean="0">
                <a:sym typeface="Wingdings" panose="05000000000000000000" pitchFamily="2" charset="2"/>
              </a:rPr>
              <a:t> cluster </a:t>
            </a:r>
            <a:r>
              <a:rPr lang="fr-FR" b="1" dirty="0" err="1" smtClean="0">
                <a:sym typeface="Wingdings" panose="05000000000000000000" pitchFamily="2" charset="2"/>
              </a:rPr>
              <a:t>with</a:t>
            </a:r>
            <a:r>
              <a:rPr lang="fr-FR" b="1" dirty="0" smtClean="0">
                <a:sym typeface="Wingdings" panose="05000000000000000000" pitchFamily="2" charset="2"/>
              </a:rPr>
              <a:t> </a:t>
            </a:r>
            <a:r>
              <a:rPr lang="fr-FR" b="1" dirty="0" err="1" smtClean="0">
                <a:sym typeface="Wingdings" panose="05000000000000000000" pitchFamily="2" charset="2"/>
              </a:rPr>
              <a:t>their</a:t>
            </a:r>
            <a:r>
              <a:rPr lang="fr-FR" b="1" dirty="0" smtClean="0">
                <a:sym typeface="Wingdings" panose="05000000000000000000" pitchFamily="2" charset="2"/>
              </a:rPr>
              <a:t> 5 </a:t>
            </a:r>
            <a:r>
              <a:rPr lang="fr-FR" b="1" dirty="0" err="1" smtClean="0">
                <a:sym typeface="Wingdings" panose="05000000000000000000" pitchFamily="2" charset="2"/>
              </a:rPr>
              <a:t>most</a:t>
            </a:r>
            <a:r>
              <a:rPr lang="fr-FR" b="1" dirty="0" smtClean="0">
                <a:sym typeface="Wingdings" panose="05000000000000000000" pitchFamily="2" charset="2"/>
              </a:rPr>
              <a:t> </a:t>
            </a:r>
            <a:r>
              <a:rPr lang="fr-FR" b="1" dirty="0" err="1" smtClean="0">
                <a:sym typeface="Wingdings" panose="05000000000000000000" pitchFamily="2" charset="2"/>
              </a:rPr>
              <a:t>common</a:t>
            </a:r>
            <a:r>
              <a:rPr lang="fr-FR" b="1" dirty="0" smtClean="0">
                <a:sym typeface="Wingdings" panose="05000000000000000000" pitchFamily="2" charset="2"/>
              </a:rPr>
              <a:t> venue </a:t>
            </a:r>
            <a:r>
              <a:rPr lang="fr-FR" b="1" dirty="0" err="1" smtClean="0">
                <a:sym typeface="Wingdings" panose="05000000000000000000" pitchFamily="2" charset="2"/>
              </a:rPr>
              <a:t>categories</a:t>
            </a:r>
            <a:r>
              <a:rPr lang="fr-FR" b="1" dirty="0" smtClean="0">
                <a:sym typeface="Wingdings" panose="05000000000000000000" pitchFamily="2" charset="2"/>
              </a:rPr>
              <a:t> &amp; </a:t>
            </a:r>
            <a:r>
              <a:rPr lang="fr-FR" b="1" dirty="0" err="1" smtClean="0">
                <a:sym typeface="Wingdings" panose="05000000000000000000" pitchFamily="2" charset="2"/>
              </a:rPr>
              <a:t>their</a:t>
            </a:r>
            <a:r>
              <a:rPr lang="fr-FR" b="1" dirty="0" smtClean="0">
                <a:sym typeface="Wingdings" panose="05000000000000000000" pitchFamily="2" charset="2"/>
              </a:rPr>
              <a:t> real </a:t>
            </a:r>
            <a:r>
              <a:rPr lang="fr-FR" b="1" dirty="0" err="1" smtClean="0">
                <a:sym typeface="Wingdings" panose="05000000000000000000" pitchFamily="2" charset="2"/>
              </a:rPr>
              <a:t>estate</a:t>
            </a:r>
            <a:r>
              <a:rPr lang="fr-FR" b="1" dirty="0" smtClean="0">
                <a:sym typeface="Wingdings" panose="05000000000000000000" pitchFamily="2" charset="2"/>
              </a:rPr>
              <a:t> </a:t>
            </a:r>
            <a:r>
              <a:rPr lang="fr-FR" b="1" dirty="0" err="1" smtClean="0">
                <a:sym typeface="Wingdings" panose="05000000000000000000" pitchFamily="2" charset="2"/>
              </a:rPr>
              <a:t>price</a:t>
            </a:r>
            <a:endParaRPr lang="fr-FR" b="1" dirty="0" smtClean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8940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405" y="5753819"/>
            <a:ext cx="10515600" cy="750500"/>
          </a:xfr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ctr"/>
            <a:r>
              <a:rPr lang="fr-FR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fr-FR" sz="2000" dirty="0" err="1" smtClean="0">
                <a:solidFill>
                  <a:schemeClr val="tx1"/>
                </a:solidFill>
              </a:rPr>
              <a:t>We</a:t>
            </a:r>
            <a:r>
              <a:rPr lang="fr-FR" sz="2000" dirty="0" smtClean="0">
                <a:solidFill>
                  <a:schemeClr val="tx1"/>
                </a:solidFill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</a:rPr>
              <a:t>will</a:t>
            </a:r>
            <a:r>
              <a:rPr lang="fr-FR" sz="2000" dirty="0" smtClean="0">
                <a:solidFill>
                  <a:schemeClr val="tx1"/>
                </a:solidFill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</a:rPr>
              <a:t>remove</a:t>
            </a:r>
            <a:r>
              <a:rPr lang="fr-FR" sz="2000" dirty="0" smtClean="0">
                <a:solidFill>
                  <a:schemeClr val="tx1"/>
                </a:solidFill>
              </a:rPr>
              <a:t> </a:t>
            </a:r>
            <a:r>
              <a:rPr lang="fr-FR" sz="2000" dirty="0" smtClean="0"/>
              <a:t>the </a:t>
            </a:r>
            <a:r>
              <a:rPr lang="fr-FR" sz="2000" dirty="0" err="1" smtClean="0"/>
              <a:t>outliers</a:t>
            </a:r>
            <a:r>
              <a:rPr lang="fr-FR" sz="2000" dirty="0" smtClean="0"/>
              <a:t> </a:t>
            </a:r>
            <a:r>
              <a:rPr lang="fr-FR" sz="2000" dirty="0" smtClean="0">
                <a:solidFill>
                  <a:schemeClr val="tx1"/>
                </a:solidFill>
              </a:rPr>
              <a:t>as </a:t>
            </a:r>
            <a:r>
              <a:rPr lang="fr-FR" sz="2000" dirty="0" err="1" smtClean="0">
                <a:solidFill>
                  <a:schemeClr val="tx1"/>
                </a:solidFill>
              </a:rPr>
              <a:t>we</a:t>
            </a:r>
            <a:r>
              <a:rPr lang="fr-FR" sz="2000" dirty="0" smtClean="0">
                <a:solidFill>
                  <a:schemeClr val="tx1"/>
                </a:solidFill>
              </a:rPr>
              <a:t> are not </a:t>
            </a:r>
            <a:r>
              <a:rPr lang="fr-FR" sz="2000" dirty="0" err="1" smtClean="0">
                <a:solidFill>
                  <a:schemeClr val="tx1"/>
                </a:solidFill>
              </a:rPr>
              <a:t>interested</a:t>
            </a:r>
            <a:r>
              <a:rPr lang="fr-FR" sz="2000" dirty="0" smtClean="0">
                <a:solidFill>
                  <a:schemeClr val="tx1"/>
                </a:solidFill>
              </a:rPr>
              <a:t> in </a:t>
            </a:r>
            <a:r>
              <a:rPr lang="fr-FR" sz="2000" dirty="0" err="1" smtClean="0">
                <a:solidFill>
                  <a:schemeClr val="tx1"/>
                </a:solidFill>
              </a:rPr>
              <a:t>extraordinary</a:t>
            </a:r>
            <a:r>
              <a:rPr lang="fr-FR" sz="2000" dirty="0" smtClean="0">
                <a:solidFill>
                  <a:schemeClr val="tx1"/>
                </a:solidFill>
              </a:rPr>
              <a:t> transactions </a:t>
            </a:r>
            <a:br>
              <a:rPr lang="fr-FR" sz="2000" dirty="0" smtClean="0">
                <a:solidFill>
                  <a:schemeClr val="tx1"/>
                </a:solidFill>
              </a:rPr>
            </a:br>
            <a:r>
              <a:rPr lang="fr-FR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fr-FR" sz="2000" dirty="0" err="1" smtClean="0">
                <a:solidFill>
                  <a:schemeClr val="tx1"/>
                </a:solidFill>
              </a:rPr>
              <a:t>We</a:t>
            </a:r>
            <a:r>
              <a:rPr lang="fr-FR" sz="2000" dirty="0" smtClean="0">
                <a:solidFill>
                  <a:schemeClr val="tx1"/>
                </a:solidFill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</a:rPr>
              <a:t>don’t</a:t>
            </a:r>
            <a:r>
              <a:rPr lang="fr-FR" sz="2000" dirty="0" smtClean="0">
                <a:solidFill>
                  <a:schemeClr val="tx1"/>
                </a:solidFill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</a:rPr>
              <a:t>want</a:t>
            </a:r>
            <a:r>
              <a:rPr lang="fr-FR" sz="2000" dirty="0" smtClean="0">
                <a:solidFill>
                  <a:schemeClr val="tx1"/>
                </a:solidFill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</a:rPr>
              <a:t>them</a:t>
            </a:r>
            <a:r>
              <a:rPr lang="fr-FR" sz="2000" dirty="0" smtClean="0">
                <a:solidFill>
                  <a:schemeClr val="tx1"/>
                </a:solidFill>
              </a:rPr>
              <a:t> to impact </a:t>
            </a:r>
            <a:r>
              <a:rPr lang="fr-FR" sz="2000" dirty="0" err="1" smtClean="0">
                <a:solidFill>
                  <a:schemeClr val="tx1"/>
                </a:solidFill>
              </a:rPr>
              <a:t>our</a:t>
            </a:r>
            <a:r>
              <a:rPr lang="fr-FR" sz="2000" dirty="0" smtClean="0">
                <a:solidFill>
                  <a:schemeClr val="tx1"/>
                </a:solidFill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</a:rPr>
              <a:t>results</a:t>
            </a:r>
            <a:r>
              <a:rPr lang="fr-FR" sz="2000" dirty="0" smtClean="0">
                <a:solidFill>
                  <a:schemeClr val="tx1"/>
                </a:solidFill>
              </a:rPr>
              <a:t> </a:t>
            </a:r>
            <a:endParaRPr lang="fr-FR" sz="20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205" y="1224951"/>
            <a:ext cx="5919795" cy="332117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014405" y="101332"/>
            <a:ext cx="10515600" cy="625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>
                    <a:lumMod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fr-FR" sz="3200" dirty="0" smtClean="0">
                <a:solidFill>
                  <a:schemeClr val="tx1"/>
                </a:solidFill>
              </a:rPr>
              <a:t>REAL ESTATE PRICE DISTRIBUTION PER CITY</a:t>
            </a:r>
            <a:endParaRPr lang="fr-FR" sz="32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379704" y="4743360"/>
            <a:ext cx="5704795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fr-FR" i="1" dirty="0" smtClean="0">
                <a:solidFill>
                  <a:schemeClr val="tx1"/>
                </a:solidFill>
              </a:rPr>
              <a:t>… </a:t>
            </a:r>
            <a:r>
              <a:rPr lang="fr-FR" i="1" dirty="0" err="1" smtClean="0">
                <a:solidFill>
                  <a:schemeClr val="tx1"/>
                </a:solidFill>
              </a:rPr>
              <a:t>Because</a:t>
            </a:r>
            <a:r>
              <a:rPr lang="fr-FR" i="1" dirty="0" smtClean="0">
                <a:solidFill>
                  <a:schemeClr val="tx1"/>
                </a:solidFill>
              </a:rPr>
              <a:t> </a:t>
            </a:r>
            <a:r>
              <a:rPr lang="fr-FR" i="1" dirty="0" err="1" smtClean="0">
                <a:solidFill>
                  <a:schemeClr val="tx1"/>
                </a:solidFill>
              </a:rPr>
              <a:t>there</a:t>
            </a:r>
            <a:r>
              <a:rPr lang="fr-FR" i="1" dirty="0" smtClean="0">
                <a:solidFill>
                  <a:schemeClr val="tx1"/>
                </a:solidFill>
              </a:rPr>
              <a:t> are a lot of </a:t>
            </a:r>
            <a:r>
              <a:rPr lang="fr-FR" i="1" dirty="0" err="1" smtClean="0">
                <a:solidFill>
                  <a:schemeClr val="tx1"/>
                </a:solidFill>
              </a:rPr>
              <a:t>outliers</a:t>
            </a:r>
            <a:r>
              <a:rPr lang="fr-FR" i="1" dirty="0" smtClean="0">
                <a:solidFill>
                  <a:schemeClr val="tx1"/>
                </a:solidFill>
              </a:rPr>
              <a:t> – </a:t>
            </a:r>
            <a:r>
              <a:rPr lang="fr-FR" i="1" dirty="0" err="1" smtClean="0">
                <a:solidFill>
                  <a:schemeClr val="tx1"/>
                </a:solidFill>
              </a:rPr>
              <a:t>luxury</a:t>
            </a:r>
            <a:r>
              <a:rPr lang="fr-FR" i="1" dirty="0" smtClean="0">
                <a:solidFill>
                  <a:schemeClr val="tx1"/>
                </a:solidFill>
              </a:rPr>
              <a:t> </a:t>
            </a:r>
            <a:r>
              <a:rPr lang="fr-FR" i="1" dirty="0" err="1" smtClean="0">
                <a:solidFill>
                  <a:schemeClr val="tx1"/>
                </a:solidFill>
              </a:rPr>
              <a:t>properties</a:t>
            </a:r>
            <a:r>
              <a:rPr lang="fr-FR" i="1" dirty="0" smtClean="0">
                <a:solidFill>
                  <a:schemeClr val="tx1"/>
                </a:solidFill>
              </a:rPr>
              <a:t> </a:t>
            </a:r>
            <a:r>
              <a:rPr lang="fr-FR" i="1" dirty="0" err="1" smtClean="0">
                <a:solidFill>
                  <a:schemeClr val="tx1"/>
                </a:solidFill>
              </a:rPr>
              <a:t>with</a:t>
            </a:r>
            <a:r>
              <a:rPr lang="fr-FR" i="1" dirty="0" smtClean="0">
                <a:solidFill>
                  <a:schemeClr val="tx1"/>
                </a:solidFill>
              </a:rPr>
              <a:t> a </a:t>
            </a:r>
            <a:r>
              <a:rPr lang="fr-FR" i="1" dirty="0" err="1" smtClean="0">
                <a:solidFill>
                  <a:schemeClr val="tx1"/>
                </a:solidFill>
              </a:rPr>
              <a:t>very</a:t>
            </a:r>
            <a:r>
              <a:rPr lang="fr-FR" i="1" dirty="0" smtClean="0">
                <a:solidFill>
                  <a:schemeClr val="tx1"/>
                </a:solidFill>
              </a:rPr>
              <a:t> high </a:t>
            </a:r>
            <a:r>
              <a:rPr lang="fr-FR" i="1" dirty="0" err="1" smtClean="0">
                <a:solidFill>
                  <a:schemeClr val="tx1"/>
                </a:solidFill>
              </a:rPr>
              <a:t>price</a:t>
            </a:r>
            <a:r>
              <a:rPr lang="fr-FR" i="1" dirty="0" smtClean="0">
                <a:solidFill>
                  <a:schemeClr val="tx1"/>
                </a:solidFill>
              </a:rPr>
              <a:t>/m2</a:t>
            </a:r>
            <a:endParaRPr lang="fr-FR" i="1" dirty="0"/>
          </a:p>
        </p:txBody>
      </p:sp>
      <p:sp>
        <p:nvSpPr>
          <p:cNvPr id="7" name="Rectangle 6"/>
          <p:cNvSpPr/>
          <p:nvPr/>
        </p:nvSpPr>
        <p:spPr>
          <a:xfrm>
            <a:off x="232913" y="4743361"/>
            <a:ext cx="5218981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fr-FR" i="1" dirty="0" err="1" smtClean="0">
                <a:solidFill>
                  <a:schemeClr val="tx1"/>
                </a:solidFill>
              </a:rPr>
              <a:t>We</a:t>
            </a:r>
            <a:r>
              <a:rPr lang="fr-FR" i="1" dirty="0" smtClean="0">
                <a:solidFill>
                  <a:schemeClr val="tx1"/>
                </a:solidFill>
              </a:rPr>
              <a:t> </a:t>
            </a:r>
            <a:r>
              <a:rPr lang="fr-FR" i="1" dirty="0" err="1" smtClean="0">
                <a:solidFill>
                  <a:schemeClr val="tx1"/>
                </a:solidFill>
              </a:rPr>
              <a:t>can’t</a:t>
            </a:r>
            <a:r>
              <a:rPr lang="fr-FR" i="1" dirty="0" smtClean="0">
                <a:solidFill>
                  <a:schemeClr val="tx1"/>
                </a:solidFill>
              </a:rPr>
              <a:t> </a:t>
            </a:r>
            <a:r>
              <a:rPr lang="fr-FR" i="1" dirty="0" err="1" smtClean="0">
                <a:solidFill>
                  <a:schemeClr val="tx1"/>
                </a:solidFill>
              </a:rPr>
              <a:t>really</a:t>
            </a:r>
            <a:r>
              <a:rPr lang="fr-FR" i="1" dirty="0" smtClean="0">
                <a:solidFill>
                  <a:schemeClr val="tx1"/>
                </a:solidFill>
              </a:rPr>
              <a:t> observe a trend </a:t>
            </a:r>
            <a:r>
              <a:rPr lang="fr-FR" i="1" dirty="0" err="1" smtClean="0">
                <a:solidFill>
                  <a:schemeClr val="tx1"/>
                </a:solidFill>
              </a:rPr>
              <a:t>when</a:t>
            </a:r>
            <a:r>
              <a:rPr lang="fr-FR" i="1" dirty="0" smtClean="0">
                <a:solidFill>
                  <a:schemeClr val="tx1"/>
                </a:solidFill>
              </a:rPr>
              <a:t> </a:t>
            </a:r>
            <a:r>
              <a:rPr lang="fr-FR" i="1" dirty="0" err="1" smtClean="0">
                <a:solidFill>
                  <a:schemeClr val="tx1"/>
                </a:solidFill>
              </a:rPr>
              <a:t>looking</a:t>
            </a:r>
            <a:r>
              <a:rPr lang="fr-FR" i="1" dirty="0" smtClean="0">
                <a:solidFill>
                  <a:schemeClr val="tx1"/>
                </a:solidFill>
              </a:rPr>
              <a:t> at </a:t>
            </a:r>
          </a:p>
          <a:p>
            <a:pPr algn="ctr"/>
            <a:r>
              <a:rPr lang="fr-FR" i="1" dirty="0" err="1" smtClean="0">
                <a:solidFill>
                  <a:schemeClr val="tx1"/>
                </a:solidFill>
              </a:rPr>
              <a:t>price</a:t>
            </a:r>
            <a:r>
              <a:rPr lang="fr-FR" i="1" dirty="0" smtClean="0">
                <a:solidFill>
                  <a:schemeClr val="tx1"/>
                </a:solidFill>
              </a:rPr>
              <a:t> vs surface…</a:t>
            </a:r>
            <a:endParaRPr lang="fr-FR" i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8" y="1453651"/>
            <a:ext cx="6018057" cy="328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13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6223" y="94351"/>
            <a:ext cx="10515600" cy="625475"/>
          </a:xfrm>
        </p:spPr>
        <p:txBody>
          <a:bodyPr>
            <a:normAutofit fontScale="90000"/>
          </a:bodyPr>
          <a:lstStyle/>
          <a:p>
            <a:r>
              <a:rPr lang="fr-FR" dirty="0" smtClean="0">
                <a:solidFill>
                  <a:schemeClr val="tx1"/>
                </a:solidFill>
              </a:rPr>
              <a:t>PRICE DISTRIBUTION PER CITY AFTER OUTLIERS REMOVAL</a:t>
            </a:r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4630"/>
            <a:ext cx="5953001" cy="3324404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898585" y="5567609"/>
            <a:ext cx="10515600" cy="75050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fr-FR" sz="2000" dirty="0" err="1" smtClean="0"/>
              <a:t>Dataset</a:t>
            </a:r>
            <a:r>
              <a:rPr lang="fr-FR" sz="2000" dirty="0" smtClean="0"/>
              <a:t> </a:t>
            </a:r>
            <a:r>
              <a:rPr lang="fr-FR" sz="2000" dirty="0" err="1" smtClean="0"/>
              <a:t>reduced</a:t>
            </a:r>
            <a:r>
              <a:rPr lang="fr-FR" sz="2000" dirty="0" smtClean="0"/>
              <a:t> </a:t>
            </a:r>
            <a:r>
              <a:rPr lang="fr-FR" sz="2000" dirty="0" err="1" smtClean="0"/>
              <a:t>from</a:t>
            </a:r>
            <a:r>
              <a:rPr lang="fr-FR" sz="2000" dirty="0" smtClean="0"/>
              <a:t> 50012 to 40435 transactions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1359" r="329"/>
          <a:stretch/>
        </p:blipFill>
        <p:spPr>
          <a:xfrm>
            <a:off x="5953001" y="1500996"/>
            <a:ext cx="6210244" cy="336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fr-FR" sz="3200" dirty="0" smtClean="0"/>
              <a:t>PRICE VS SURFACE – TRANSACTIONS FILTERED</a:t>
            </a:r>
            <a:endParaRPr lang="fr-FR" sz="28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83064" y="5593729"/>
            <a:ext cx="10515600" cy="6254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>
                    <a:lumMod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108000" algn="ctr"/>
            <a:endParaRPr lang="fr-FR" sz="1800" b="0" dirty="0" smtClean="0">
              <a:solidFill>
                <a:schemeClr val="tx1"/>
              </a:solidFill>
            </a:endParaRPr>
          </a:p>
          <a:p>
            <a:pPr algn="ctr"/>
            <a:r>
              <a:rPr lang="fr-FR" sz="2000" u="sng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We</a:t>
            </a:r>
            <a:r>
              <a:rPr lang="fr-FR" sz="2000" u="sng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2000" u="sng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can</a:t>
            </a:r>
            <a:r>
              <a:rPr lang="fr-FR" sz="2000" u="sng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2000" u="sng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now</a:t>
            </a:r>
            <a:r>
              <a:rPr lang="fr-FR" sz="2000" u="sng" dirty="0" smtClean="0">
                <a:solidFill>
                  <a:schemeClr val="tx1"/>
                </a:solidFill>
                <a:sym typeface="Wingdings" panose="05000000000000000000" pitchFamily="2" charset="2"/>
              </a:rPr>
              <a:t> observe </a:t>
            </a:r>
            <a:r>
              <a:rPr lang="fr-FR" sz="2000" u="sng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expected</a:t>
            </a:r>
            <a:r>
              <a:rPr lang="fr-FR" sz="2000" u="sng" dirty="0" smtClean="0">
                <a:solidFill>
                  <a:schemeClr val="tx1"/>
                </a:solidFill>
                <a:sym typeface="Wingdings" panose="05000000000000000000" pitchFamily="2" charset="2"/>
              </a:rPr>
              <a:t> trends</a:t>
            </a:r>
            <a:r>
              <a:rPr lang="fr-FR" sz="2000" u="sng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2000" u="sng" dirty="0" smtClean="0">
                <a:solidFill>
                  <a:schemeClr val="tx1"/>
                </a:solidFill>
                <a:sym typeface="Wingdings" panose="05000000000000000000" pitchFamily="2" charset="2"/>
              </a:rPr>
              <a:t>– </a:t>
            </a:r>
            <a:r>
              <a:rPr lang="fr-FR" sz="2000" u="sng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Dataset</a:t>
            </a:r>
            <a:r>
              <a:rPr lang="fr-FR" sz="2000" u="sng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2000" u="sng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ready</a:t>
            </a:r>
            <a:r>
              <a:rPr lang="fr-FR" sz="2000" u="sng" dirty="0" smtClean="0">
                <a:solidFill>
                  <a:schemeClr val="tx1"/>
                </a:solidFill>
                <a:sym typeface="Wingdings" panose="05000000000000000000" pitchFamily="2" charset="2"/>
              </a:rPr>
              <a:t> to </a:t>
            </a:r>
            <a:r>
              <a:rPr lang="fr-FR" sz="2000" u="sng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be</a:t>
            </a:r>
            <a:r>
              <a:rPr lang="fr-FR" sz="2000" u="sng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2000" u="sng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used</a:t>
            </a:r>
            <a:endParaRPr lang="fr-FR" sz="2000" u="sng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ctr"/>
            <a:endParaRPr lang="fr-FR" sz="2000" u="sng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Price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increase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linearly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with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surface once « 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exotic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 »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properties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have been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removed</a:t>
            </a:r>
            <a:endParaRPr lang="fr-FR" sz="18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Paris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is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more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expensive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than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Bordeaux &amp; Toulouse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For a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given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surface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there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is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still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a 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price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spread for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each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city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depending</a:t>
            </a:r>
            <a:r>
              <a:rPr lang="fr-FR" sz="1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on the </a:t>
            </a:r>
            <a:r>
              <a:rPr lang="fr-FR" sz="18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neighborhood</a:t>
            </a:r>
            <a:endParaRPr lang="fr-FR" sz="1800" b="0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148" y="1190895"/>
            <a:ext cx="7281638" cy="392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12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 smtClean="0"/>
              <a:t>Distribution of </a:t>
            </a:r>
            <a:r>
              <a:rPr lang="fr-FR" sz="3600" dirty="0" err="1" smtClean="0"/>
              <a:t>number</a:t>
            </a:r>
            <a:r>
              <a:rPr lang="fr-FR" sz="3600" dirty="0" smtClean="0"/>
              <a:t> of venues per </a:t>
            </a:r>
            <a:r>
              <a:rPr lang="fr-FR" sz="3600" dirty="0" err="1" smtClean="0"/>
              <a:t>neighborhood</a:t>
            </a:r>
            <a:endParaRPr lang="fr-FR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7593" y="3554083"/>
            <a:ext cx="5686965" cy="32238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064" y="968608"/>
            <a:ext cx="9333872" cy="25854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7660" y="3564791"/>
            <a:ext cx="509779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err="1" smtClean="0">
                <a:sym typeface="Wingdings" panose="05000000000000000000" pitchFamily="2" charset="2"/>
              </a:rPr>
              <a:t>Foursquare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request</a:t>
            </a:r>
            <a:r>
              <a:rPr lang="fr-FR" sz="1600" b="1" dirty="0" smtClean="0">
                <a:sym typeface="Wingdings" panose="05000000000000000000" pitchFamily="2" charset="2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600" dirty="0" smtClean="0">
                <a:sym typeface="Wingdings" panose="05000000000000000000" pitchFamily="2" charset="2"/>
              </a:rPr>
              <a:t>Venues in a radius of 500m for </a:t>
            </a:r>
            <a:r>
              <a:rPr lang="fr-FR" sz="1600" dirty="0" err="1" smtClean="0">
                <a:sym typeface="Wingdings" panose="05000000000000000000" pitchFamily="2" charset="2"/>
              </a:rPr>
              <a:t>each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neighborhoods</a:t>
            </a:r>
            <a:endParaRPr lang="fr-FR" sz="1600" dirty="0" smtClean="0"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600" dirty="0" smtClean="0">
                <a:sym typeface="Wingdings" panose="05000000000000000000" pitchFamily="2" charset="2"/>
              </a:rPr>
              <a:t>Max 100 venues per </a:t>
            </a:r>
            <a:r>
              <a:rPr lang="fr-FR" sz="1600" dirty="0" err="1" smtClean="0">
                <a:sym typeface="Wingdings" panose="05000000000000000000" pitchFamily="2" charset="2"/>
              </a:rPr>
              <a:t>neighborhoods</a:t>
            </a:r>
            <a:endParaRPr lang="fr-FR" sz="1600" dirty="0" smtClean="0"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6236 venues for Paris, Toulouse &amp; Bordeaux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smtClean="0">
                <a:sym typeface="Wingdings" panose="05000000000000000000" pitchFamily="2" charset="2"/>
              </a:rPr>
              <a:t>Distribution are </a:t>
            </a:r>
            <a:r>
              <a:rPr lang="fr-FR" sz="1600" b="1" dirty="0" err="1" smtClean="0">
                <a:sym typeface="Wingdings" panose="05000000000000000000" pitchFamily="2" charset="2"/>
              </a:rPr>
              <a:t>very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different</a:t>
            </a:r>
            <a:r>
              <a:rPr lang="fr-FR" sz="1600" b="1" dirty="0" smtClean="0">
                <a:sym typeface="Wingdings" panose="05000000000000000000" pitchFamily="2" charset="2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Several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neighborhoods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in Paris have more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than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100 venues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referenced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under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Foursquare</a:t>
            </a: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600" dirty="0" err="1" smtClean="0">
                <a:sym typeface="Wingdings" panose="05000000000000000000" pitchFamily="2" charset="2"/>
              </a:rPr>
              <a:t>Many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neighborhoods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from</a:t>
            </a:r>
            <a:r>
              <a:rPr lang="fr-FR" sz="1600" dirty="0">
                <a:sym typeface="Wingdings" panose="05000000000000000000" pitchFamily="2" charset="2"/>
              </a:rPr>
              <a:t> </a:t>
            </a:r>
            <a:r>
              <a:rPr lang="fr-FR" sz="1600" dirty="0" smtClean="0">
                <a:sym typeface="Wingdings" panose="05000000000000000000" pitchFamily="2" charset="2"/>
              </a:rPr>
              <a:t>Bordeaux &amp; Toulouse have a </a:t>
            </a:r>
            <a:r>
              <a:rPr lang="fr-FR" sz="1600" dirty="0" err="1" smtClean="0">
                <a:sym typeface="Wingdings" panose="05000000000000000000" pitchFamily="2" charset="2"/>
              </a:rPr>
              <a:t>small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number</a:t>
            </a:r>
            <a:r>
              <a:rPr lang="fr-FR" sz="1600" dirty="0" smtClean="0">
                <a:sym typeface="Wingdings" panose="05000000000000000000" pitchFamily="2" charset="2"/>
              </a:rPr>
              <a:t> of </a:t>
            </a:r>
            <a:r>
              <a:rPr lang="fr-FR" sz="1600" dirty="0" err="1" smtClean="0">
                <a:sym typeface="Wingdings" panose="05000000000000000000" pitchFamily="2" charset="2"/>
              </a:rPr>
              <a:t>Foursquare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referenced</a:t>
            </a:r>
            <a:r>
              <a:rPr lang="fr-FR" sz="1600" dirty="0" smtClean="0">
                <a:sym typeface="Wingdings" panose="05000000000000000000" pitchFamily="2" charset="2"/>
              </a:rPr>
              <a:t> venues</a:t>
            </a: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510548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850" y="104039"/>
            <a:ext cx="5976085" cy="625475"/>
          </a:xfrm>
        </p:spPr>
        <p:txBody>
          <a:bodyPr>
            <a:normAutofit fontScale="90000"/>
          </a:bodyPr>
          <a:lstStyle/>
          <a:p>
            <a:pPr algn="ctr"/>
            <a:r>
              <a:rPr lang="fr-FR" sz="2800" dirty="0" err="1" smtClean="0"/>
              <a:t>Number</a:t>
            </a:r>
            <a:r>
              <a:rPr lang="fr-FR" sz="2800" dirty="0" smtClean="0"/>
              <a:t> of venues per </a:t>
            </a:r>
            <a:r>
              <a:rPr lang="fr-FR" sz="2800" dirty="0" err="1" smtClean="0"/>
              <a:t>neighborhood</a:t>
            </a: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err="1" smtClean="0"/>
              <a:t>Map</a:t>
            </a:r>
            <a:r>
              <a:rPr lang="fr-FR" sz="2800" dirty="0" smtClean="0"/>
              <a:t> display</a:t>
            </a:r>
            <a:endParaRPr lang="fr-FR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6785" y="0"/>
            <a:ext cx="5576528" cy="33562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50" y="1089237"/>
            <a:ext cx="5856170" cy="35235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785" y="3437578"/>
            <a:ext cx="5576528" cy="336100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032315" y="2666364"/>
            <a:ext cx="107760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fr-FR" dirty="0" smtClean="0"/>
              <a:t>Bordeaux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7032315" y="3524368"/>
            <a:ext cx="1021755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fr-FR" dirty="0" smtClean="0"/>
              <a:t>Toulouse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5440239" y="1183209"/>
            <a:ext cx="6317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fr-FR" dirty="0" smtClean="0"/>
              <a:t>Paris</a:t>
            </a:r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282935" y="4612822"/>
            <a:ext cx="6096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Higger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density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of venues in city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centers</a:t>
            </a: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 smtClean="0">
                <a:sym typeface="Wingdings" panose="05000000000000000000" pitchFamily="2" charset="2"/>
              </a:rPr>
              <a:t>Paris « intra-muros » </a:t>
            </a:r>
            <a:r>
              <a:rPr lang="fr-FR" sz="1600" dirty="0" err="1" smtClean="0">
                <a:sym typeface="Wingdings" panose="05000000000000000000" pitchFamily="2" charset="2"/>
              </a:rPr>
              <a:t>can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be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considered</a:t>
            </a:r>
            <a:r>
              <a:rPr lang="fr-FR" sz="1600" dirty="0" smtClean="0">
                <a:sym typeface="Wingdings" panose="05000000000000000000" pitchFamily="2" charset="2"/>
              </a:rPr>
              <a:t> as one </a:t>
            </a:r>
            <a:r>
              <a:rPr lang="fr-FR" sz="1600" dirty="0" err="1" smtClean="0">
                <a:sym typeface="Wingdings" panose="05000000000000000000" pitchFamily="2" charset="2"/>
              </a:rPr>
              <a:t>huge</a:t>
            </a:r>
            <a:r>
              <a:rPr lang="fr-FR" sz="1600" dirty="0" smtClean="0">
                <a:sym typeface="Wingdings" panose="05000000000000000000" pitchFamily="2" charset="2"/>
              </a:rPr>
              <a:t> city center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 err="1" smtClean="0">
                <a:sym typeface="Wingdings" panose="05000000000000000000" pitchFamily="2" charset="2"/>
              </a:rPr>
              <a:t>Some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neighborhoods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from</a:t>
            </a:r>
            <a:r>
              <a:rPr lang="fr-FR" sz="1600" dirty="0" smtClean="0">
                <a:sym typeface="Wingdings" panose="05000000000000000000" pitchFamily="2" charset="2"/>
              </a:rPr>
              <a:t> Bordeaux or Toulouse are </a:t>
            </a:r>
            <a:r>
              <a:rPr lang="fr-FR" sz="1600" dirty="0" err="1" smtClean="0">
                <a:sym typeface="Wingdings" panose="05000000000000000000" pitchFamily="2" charset="2"/>
              </a:rPr>
              <a:t>essentially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residential</a:t>
            </a: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But </a:t>
            </a:r>
            <a:r>
              <a:rPr lang="fr-FR" sz="1600" b="1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there</a:t>
            </a:r>
            <a:r>
              <a:rPr lang="fr-FR" sz="1600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is</a:t>
            </a:r>
            <a:r>
              <a:rPr lang="fr-FR" sz="1600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also</a:t>
            </a:r>
            <a:r>
              <a:rPr lang="fr-FR" sz="1600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 a </a:t>
            </a:r>
            <a:r>
              <a:rPr lang="fr-FR" sz="1600" b="1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bias</a:t>
            </a:r>
            <a:r>
              <a:rPr lang="fr-FR" sz="1600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: 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/>
            </a:r>
            <a:b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higher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proportion of venues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referenced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under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Forsquare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in Paris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than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in Toulouse or Bordeaux: Paris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is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the capital, more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touristic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, more international, more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cosmopolitan</a:t>
            </a: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134949" y="47444"/>
            <a:ext cx="1411925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fr-FR" dirty="0" smtClean="0"/>
              <a:t>   &gt;10 venues</a:t>
            </a:r>
          </a:p>
          <a:p>
            <a:r>
              <a:rPr lang="fr-FR" dirty="0" smtClean="0"/>
              <a:t>   &lt;10 venues</a:t>
            </a:r>
            <a:endParaRPr lang="fr-FR" dirty="0"/>
          </a:p>
        </p:txBody>
      </p:sp>
      <p:sp>
        <p:nvSpPr>
          <p:cNvPr id="12" name="Oval 11"/>
          <p:cNvSpPr/>
          <p:nvPr/>
        </p:nvSpPr>
        <p:spPr>
          <a:xfrm>
            <a:off x="10196423" y="189781"/>
            <a:ext cx="146649" cy="12939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Oval 12"/>
          <p:cNvSpPr/>
          <p:nvPr/>
        </p:nvSpPr>
        <p:spPr>
          <a:xfrm>
            <a:off x="10196423" y="461514"/>
            <a:ext cx="146649" cy="129396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915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Data </a:t>
            </a:r>
            <a:r>
              <a:rPr lang="fr-FR" dirty="0" err="1" smtClean="0"/>
              <a:t>preparation</a:t>
            </a:r>
            <a:r>
              <a:rPr lang="fr-FR" dirty="0" smtClean="0"/>
              <a:t> for </a:t>
            </a:r>
            <a:r>
              <a:rPr lang="fr-FR" dirty="0" err="1" smtClean="0"/>
              <a:t>kmeans</a:t>
            </a:r>
            <a:r>
              <a:rPr lang="fr-FR" dirty="0" smtClean="0"/>
              <a:t> </a:t>
            </a:r>
            <a:r>
              <a:rPr lang="fr-FR" dirty="0" err="1" smtClean="0"/>
              <a:t>clustering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604418" y="825828"/>
            <a:ext cx="10983163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err="1" smtClean="0">
                <a:sym typeface="Wingdings" panose="05000000000000000000" pitchFamily="2" charset="2"/>
              </a:rPr>
              <a:t>Filter</a:t>
            </a:r>
            <a:r>
              <a:rPr lang="fr-FR" sz="1600" b="1" dirty="0" smtClean="0">
                <a:sym typeface="Wingdings" panose="05000000000000000000" pitchFamily="2" charset="2"/>
              </a:rPr>
              <a:t>: </a:t>
            </a:r>
            <a:r>
              <a:rPr lang="fr-FR" sz="1600" b="1" dirty="0" err="1" smtClean="0">
                <a:sym typeface="Wingdings" panose="05000000000000000000" pitchFamily="2" charset="2"/>
              </a:rPr>
              <a:t>Remove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neighborhoods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with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less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than</a:t>
            </a:r>
            <a:r>
              <a:rPr lang="fr-FR" sz="1600" b="1" dirty="0" smtClean="0">
                <a:sym typeface="Wingdings" panose="05000000000000000000" pitchFamily="2" charset="2"/>
              </a:rPr>
              <a:t> 10 venues </a:t>
            </a:r>
            <a:r>
              <a:rPr lang="fr-FR" sz="1600" b="1" dirty="0" err="1" smtClean="0">
                <a:sym typeface="Wingdings" panose="05000000000000000000" pitchFamily="2" charset="2"/>
              </a:rPr>
              <a:t>from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Foursquare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Request</a:t>
            </a:r>
            <a:endParaRPr lang="fr-FR" sz="1600" b="1" dirty="0" smtClean="0"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Either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they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are not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representative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: not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enough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venues to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characterise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the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neighborhood</a:t>
            </a: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600" dirty="0" smtClean="0">
                <a:sym typeface="Wingdings" panose="05000000000000000000" pitchFamily="2" charset="2"/>
              </a:rPr>
              <a:t>Or </a:t>
            </a:r>
            <a:r>
              <a:rPr lang="fr-FR" sz="1600" dirty="0" err="1" smtClean="0">
                <a:sym typeface="Wingdings" panose="05000000000000000000" pitchFamily="2" charset="2"/>
              </a:rPr>
              <a:t>there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is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actually</a:t>
            </a:r>
            <a:r>
              <a:rPr lang="fr-FR" sz="1600" dirty="0" smtClean="0">
                <a:sym typeface="Wingdings" panose="05000000000000000000" pitchFamily="2" charset="2"/>
              </a:rPr>
              <a:t> a </a:t>
            </a:r>
            <a:r>
              <a:rPr lang="fr-FR" sz="1600" dirty="0" err="1" smtClean="0">
                <a:sym typeface="Wingdings" panose="05000000000000000000" pitchFamily="2" charset="2"/>
              </a:rPr>
              <a:t>very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small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number</a:t>
            </a:r>
            <a:r>
              <a:rPr lang="fr-FR" sz="1600" dirty="0" smtClean="0">
                <a:sym typeface="Wingdings" panose="05000000000000000000" pitchFamily="2" charset="2"/>
              </a:rPr>
              <a:t> of venues &amp; in </a:t>
            </a:r>
            <a:r>
              <a:rPr lang="fr-FR" sz="1600" dirty="0" err="1" smtClean="0">
                <a:sym typeface="Wingdings" panose="05000000000000000000" pitchFamily="2" charset="2"/>
              </a:rPr>
              <a:t>this</a:t>
            </a:r>
            <a:r>
              <a:rPr lang="fr-FR" sz="1600" dirty="0" smtClean="0">
                <a:sym typeface="Wingdings" panose="05000000000000000000" pitchFamily="2" charset="2"/>
              </a:rPr>
              <a:t> case </a:t>
            </a:r>
            <a:r>
              <a:rPr lang="fr-FR" sz="1600" dirty="0" err="1" smtClean="0">
                <a:sym typeface="Wingdings" panose="05000000000000000000" pitchFamily="2" charset="2"/>
              </a:rPr>
              <a:t>we</a:t>
            </a:r>
            <a:r>
              <a:rPr lang="fr-FR" sz="1600" dirty="0" smtClean="0">
                <a:sym typeface="Wingdings" panose="05000000000000000000" pitchFamily="2" charset="2"/>
              </a:rPr>
              <a:t> are not </a:t>
            </a:r>
            <a:r>
              <a:rPr lang="fr-FR" sz="1600" dirty="0" err="1" smtClean="0">
                <a:sym typeface="Wingdings" panose="05000000000000000000" pitchFamily="2" charset="2"/>
              </a:rPr>
              <a:t>interested</a:t>
            </a:r>
            <a:r>
              <a:rPr lang="fr-FR" sz="1600" dirty="0" smtClean="0">
                <a:sym typeface="Wingdings" panose="05000000000000000000" pitchFamily="2" charset="2"/>
              </a:rPr>
              <a:t> in </a:t>
            </a:r>
            <a:r>
              <a:rPr lang="fr-FR" sz="1600" dirty="0" err="1" smtClean="0">
                <a:sym typeface="Wingdings" panose="05000000000000000000" pitchFamily="2" charset="2"/>
              </a:rPr>
              <a:t>those</a:t>
            </a:r>
            <a:r>
              <a:rPr lang="fr-FR" sz="1600" dirty="0" smtClean="0">
                <a:sym typeface="Wingdings" panose="05000000000000000000" pitchFamily="2" charset="2"/>
              </a:rPr>
              <a:t> to move in</a:t>
            </a: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742950" lvl="1" indent="-285750">
              <a:buFont typeface="Wingdings" panose="05000000000000000000" pitchFamily="2" charset="2"/>
              <a:buChar char="à"/>
            </a:pPr>
            <a:r>
              <a:rPr lang="fr-FR" sz="1600" dirty="0" err="1" smtClean="0">
                <a:sym typeface="Wingdings" panose="05000000000000000000" pitchFamily="2" charset="2"/>
              </a:rPr>
              <a:t>Number</a:t>
            </a:r>
            <a:r>
              <a:rPr lang="fr-FR" sz="1600" dirty="0" smtClean="0">
                <a:sym typeface="Wingdings" panose="05000000000000000000" pitchFamily="2" charset="2"/>
              </a:rPr>
              <a:t> of </a:t>
            </a:r>
            <a:r>
              <a:rPr lang="fr-FR" sz="1600" dirty="0" err="1" smtClean="0">
                <a:sym typeface="Wingdings" panose="05000000000000000000" pitchFamily="2" charset="2"/>
              </a:rPr>
              <a:t>neighborhoods</a:t>
            </a:r>
            <a:r>
              <a:rPr lang="fr-FR" sz="1600" dirty="0" smtClean="0">
                <a:sym typeface="Wingdings" panose="05000000000000000000" pitchFamily="2" charset="2"/>
              </a:rPr>
              <a:t> down </a:t>
            </a:r>
            <a:r>
              <a:rPr lang="fr-FR" sz="1600" dirty="0" err="1" smtClean="0">
                <a:sym typeface="Wingdings" panose="05000000000000000000" pitchFamily="2" charset="2"/>
              </a:rPr>
              <a:t>from</a:t>
            </a:r>
            <a:r>
              <a:rPr lang="fr-FR" sz="1600" dirty="0" smtClean="0">
                <a:sym typeface="Wingdings" panose="05000000000000000000" pitchFamily="2" charset="2"/>
              </a:rPr>
              <a:t>  154 to 93</a:t>
            </a:r>
          </a:p>
          <a:p>
            <a:pPr marL="742950" lvl="1" indent="-285750">
              <a:buFont typeface="Wingdings" panose="05000000000000000000" pitchFamily="2" charset="2"/>
              <a:buChar char="à"/>
            </a:pPr>
            <a:r>
              <a:rPr lang="fr-FR" sz="1600" b="1" dirty="0" err="1" smtClean="0">
                <a:sym typeface="Wingdings" panose="05000000000000000000" pitchFamily="2" charset="2"/>
              </a:rPr>
              <a:t>Number</a:t>
            </a:r>
            <a:r>
              <a:rPr lang="fr-FR" sz="1600" b="1" dirty="0" smtClean="0">
                <a:sym typeface="Wingdings" panose="05000000000000000000" pitchFamily="2" charset="2"/>
              </a:rPr>
              <a:t> of venues down </a:t>
            </a:r>
            <a:r>
              <a:rPr lang="fr-FR" sz="1600" b="1" dirty="0" err="1" smtClean="0">
                <a:sym typeface="Wingdings" panose="05000000000000000000" pitchFamily="2" charset="2"/>
              </a:rPr>
              <a:t>from</a:t>
            </a:r>
            <a:r>
              <a:rPr lang="fr-FR" sz="1600" b="1" dirty="0" smtClean="0">
                <a:sym typeface="Wingdings" panose="05000000000000000000" pitchFamily="2" charset="2"/>
              </a:rPr>
              <a:t> 6236 to 5954</a:t>
            </a:r>
          </a:p>
          <a:p>
            <a:pPr marL="742950" lvl="1" indent="-285750">
              <a:buFont typeface="Wingdings" panose="05000000000000000000" pitchFamily="2" charset="2"/>
              <a:buChar char="à"/>
            </a:pP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60% of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neighborhoods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concentrates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95% of the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Foursquare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request</a:t>
            </a:r>
            <a:r>
              <a:rPr lang="fr-FR" sz="16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fr-FR" sz="1600" b="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results</a:t>
            </a:r>
            <a:endParaRPr lang="fr-FR" sz="1600" dirty="0">
              <a:sym typeface="Wingdings" panose="05000000000000000000" pitchFamily="2" charset="2"/>
            </a:endParaRPr>
          </a:p>
          <a:p>
            <a:pPr marL="742950" lvl="1" indent="-285750">
              <a:buFont typeface="Wingdings" panose="05000000000000000000" pitchFamily="2" charset="2"/>
              <a:buChar char="à"/>
            </a:pPr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/>
            <a:endParaRPr lang="fr-FR" sz="1600" b="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742950" lvl="1" indent="-285750">
              <a:buFont typeface="Wingdings" panose="05000000000000000000" pitchFamily="2" charset="2"/>
              <a:buChar char="à"/>
            </a:pPr>
            <a:endParaRPr lang="fr-FR" sz="1600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1" dirty="0" smtClean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1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1" dirty="0" smtClean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1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1" dirty="0" smtClean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1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1" dirty="0" smtClean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1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1" dirty="0" smtClean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b="1" dirty="0" smtClean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smtClean="0">
                <a:sym typeface="Wingdings" panose="05000000000000000000" pitchFamily="2" charset="2"/>
              </a:rPr>
              <a:t>There are </a:t>
            </a:r>
            <a:r>
              <a:rPr lang="fr-FR" sz="1600" b="1" dirty="0" smtClean="0">
                <a:sym typeface="Wingdings" panose="05000000000000000000" pitchFamily="2" charset="2"/>
              </a:rPr>
              <a:t>319 </a:t>
            </a:r>
            <a:r>
              <a:rPr lang="fr-FR" sz="1600" b="1" dirty="0" err="1" smtClean="0">
                <a:sym typeface="Wingdings" panose="05000000000000000000" pitchFamily="2" charset="2"/>
              </a:rPr>
              <a:t>different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categories</a:t>
            </a:r>
            <a:r>
              <a:rPr lang="fr-FR" sz="1600" b="1" dirty="0" smtClean="0">
                <a:sym typeface="Wingdings" panose="05000000000000000000" pitchFamily="2" charset="2"/>
              </a:rPr>
              <a:t> of venue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 smtClean="0">
                <a:sym typeface="Wingdings" panose="05000000000000000000" pitchFamily="2" charset="2"/>
              </a:rPr>
              <a:t>87 of </a:t>
            </a:r>
            <a:r>
              <a:rPr lang="fr-FR" sz="1600" dirty="0" err="1" smtClean="0">
                <a:sym typeface="Wingdings" panose="05000000000000000000" pitchFamily="2" charset="2"/>
              </a:rPr>
              <a:t>them</a:t>
            </a:r>
            <a:r>
              <a:rPr lang="fr-FR" sz="1600" dirty="0" smtClean="0">
                <a:sym typeface="Wingdings" panose="05000000000000000000" pitchFamily="2" charset="2"/>
              </a:rPr>
              <a:t> are </a:t>
            </a:r>
            <a:r>
              <a:rPr lang="fr-FR" sz="1600" dirty="0" err="1" smtClean="0">
                <a:sym typeface="Wingdings" panose="05000000000000000000" pitchFamily="2" charset="2"/>
              </a:rPr>
              <a:t>different</a:t>
            </a:r>
            <a:r>
              <a:rPr lang="fr-FR" sz="1600" dirty="0" smtClean="0">
                <a:sym typeface="Wingdings" panose="05000000000000000000" pitchFamily="2" charset="2"/>
              </a:rPr>
              <a:t> types of restaurant  </a:t>
            </a:r>
            <a:r>
              <a:rPr lang="fr-FR" sz="1600" dirty="0" err="1" smtClean="0">
                <a:sym typeface="Wingdings" panose="05000000000000000000" pitchFamily="2" charset="2"/>
              </a:rPr>
              <a:t>this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is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too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much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detailed</a:t>
            </a:r>
            <a:r>
              <a:rPr lang="fr-FR" sz="1600" dirty="0" smtClean="0">
                <a:sym typeface="Wingdings" panose="05000000000000000000" pitchFamily="2" charset="2"/>
              </a:rPr>
              <a:t> &amp; </a:t>
            </a:r>
            <a:r>
              <a:rPr lang="fr-FR" sz="1600" dirty="0" err="1" smtClean="0">
                <a:sym typeface="Wingdings" panose="05000000000000000000" pitchFamily="2" charset="2"/>
              </a:rPr>
              <a:t>some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similar</a:t>
            </a:r>
            <a:r>
              <a:rPr lang="fr-FR" sz="1600" dirty="0" smtClean="0">
                <a:sym typeface="Wingdings" panose="05000000000000000000" pitchFamily="2" charset="2"/>
              </a:rPr>
              <a:t> restaurant </a:t>
            </a:r>
            <a:r>
              <a:rPr lang="fr-FR" sz="1600" dirty="0" err="1" smtClean="0">
                <a:sym typeface="Wingdings" panose="05000000000000000000" pitchFamily="2" charset="2"/>
              </a:rPr>
              <a:t>may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fall</a:t>
            </a:r>
            <a:r>
              <a:rPr lang="fr-FR" sz="1600" dirty="0" smtClean="0">
                <a:sym typeface="Wingdings" panose="05000000000000000000" pitchFamily="2" charset="2"/>
              </a:rPr>
              <a:t> in </a:t>
            </a:r>
            <a:r>
              <a:rPr lang="fr-FR" sz="1600" dirty="0" err="1" smtClean="0">
                <a:sym typeface="Wingdings" panose="05000000000000000000" pitchFamily="2" charset="2"/>
              </a:rPr>
              <a:t>different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categories</a:t>
            </a:r>
            <a:r>
              <a:rPr lang="fr-FR" sz="1600" dirty="0" smtClean="0">
                <a:sym typeface="Wingdings" panose="05000000000000000000" pitchFamily="2" charset="2"/>
              </a:rPr>
              <a:t> if </a:t>
            </a:r>
            <a:r>
              <a:rPr lang="fr-FR" sz="1600" dirty="0" err="1" smtClean="0">
                <a:sym typeface="Wingdings" panose="05000000000000000000" pitchFamily="2" charset="2"/>
              </a:rPr>
              <a:t>they</a:t>
            </a:r>
            <a:r>
              <a:rPr lang="fr-FR" sz="1600" dirty="0" smtClean="0">
                <a:sym typeface="Wingdings" panose="05000000000000000000" pitchFamily="2" charset="2"/>
              </a:rPr>
              <a:t> have been </a:t>
            </a:r>
            <a:r>
              <a:rPr lang="fr-FR" sz="1600" dirty="0" err="1" smtClean="0">
                <a:sym typeface="Wingdings" panose="05000000000000000000" pitchFamily="2" charset="2"/>
              </a:rPr>
              <a:t>described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slightly</a:t>
            </a:r>
            <a:r>
              <a:rPr lang="fr-FR" sz="1600" dirty="0" smtClean="0">
                <a:sym typeface="Wingdings" panose="05000000000000000000" pitchFamily="2" charset="2"/>
              </a:rPr>
              <a:t> </a:t>
            </a:r>
            <a:r>
              <a:rPr lang="fr-FR" sz="1600" dirty="0" err="1" smtClean="0">
                <a:sym typeface="Wingdings" panose="05000000000000000000" pitchFamily="2" charset="2"/>
              </a:rPr>
              <a:t>differently</a:t>
            </a:r>
            <a:endParaRPr lang="fr-FR" sz="1600" dirty="0" smtClean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err="1" smtClean="0">
                <a:sym typeface="Wingdings" panose="05000000000000000000" pitchFamily="2" charset="2"/>
              </a:rPr>
              <a:t>We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reduce</a:t>
            </a:r>
            <a:r>
              <a:rPr lang="fr-FR" sz="1600" b="1" dirty="0" smtClean="0">
                <a:sym typeface="Wingdings" panose="05000000000000000000" pitchFamily="2" charset="2"/>
              </a:rPr>
              <a:t> the restaurant </a:t>
            </a:r>
            <a:r>
              <a:rPr lang="fr-FR" sz="1600" b="1" dirty="0" err="1" smtClean="0">
                <a:sym typeface="Wingdings" panose="05000000000000000000" pitchFamily="2" charset="2"/>
              </a:rPr>
              <a:t>categories</a:t>
            </a:r>
            <a:r>
              <a:rPr lang="fr-FR" sz="1600" b="1" dirty="0" smtClean="0">
                <a:sym typeface="Wingdings" panose="05000000000000000000" pitchFamily="2" charset="2"/>
              </a:rPr>
              <a:t> to 9</a:t>
            </a:r>
          </a:p>
          <a:p>
            <a:r>
              <a:rPr lang="fr-FR" sz="1600" dirty="0" smtClean="0">
                <a:sym typeface="Wingdings" panose="05000000000000000000" pitchFamily="2" charset="2"/>
              </a:rPr>
              <a:t> </a:t>
            </a:r>
            <a:r>
              <a:rPr lang="fr-FR" sz="1600" b="1" dirty="0" err="1" smtClean="0">
                <a:sym typeface="Wingdings" panose="05000000000000000000" pitchFamily="2" charset="2"/>
              </a:rPr>
              <a:t>Number</a:t>
            </a:r>
            <a:r>
              <a:rPr lang="fr-FR" sz="1600" b="1" dirty="0" smtClean="0">
                <a:sym typeface="Wingdings" panose="05000000000000000000" pitchFamily="2" charset="2"/>
              </a:rPr>
              <a:t> of </a:t>
            </a:r>
            <a:r>
              <a:rPr lang="fr-FR" sz="1600" b="1" dirty="0" err="1" smtClean="0">
                <a:sym typeface="Wingdings" panose="05000000000000000000" pitchFamily="2" charset="2"/>
              </a:rPr>
              <a:t>different</a:t>
            </a:r>
            <a:r>
              <a:rPr lang="fr-FR" sz="1600" b="1" dirty="0" smtClean="0">
                <a:sym typeface="Wingdings" panose="05000000000000000000" pitchFamily="2" charset="2"/>
              </a:rPr>
              <a:t> </a:t>
            </a:r>
            <a:r>
              <a:rPr lang="fr-FR" sz="1600" b="1" dirty="0" err="1" smtClean="0">
                <a:sym typeface="Wingdings" panose="05000000000000000000" pitchFamily="2" charset="2"/>
              </a:rPr>
              <a:t>categories</a:t>
            </a:r>
            <a:r>
              <a:rPr lang="fr-FR" sz="1600" b="1" dirty="0" smtClean="0">
                <a:sym typeface="Wingdings" panose="05000000000000000000" pitchFamily="2" charset="2"/>
              </a:rPr>
              <a:t> down to </a:t>
            </a:r>
            <a:r>
              <a:rPr lang="fr-FR" sz="1600" b="1" dirty="0" smtClean="0">
                <a:sym typeface="Wingdings" panose="05000000000000000000" pitchFamily="2" charset="2"/>
              </a:rPr>
              <a:t>239</a:t>
            </a:r>
            <a:endParaRPr lang="fr-FR" sz="1600" b="1" dirty="0">
              <a:sym typeface="Wingdings" panose="05000000000000000000" pitchFamily="2" charset="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8211" y="2422649"/>
            <a:ext cx="4942330" cy="3024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415" y="2422649"/>
            <a:ext cx="4952911" cy="302400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5641675" y="3717985"/>
            <a:ext cx="1121434" cy="5348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5652437" y="2794655"/>
            <a:ext cx="118577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b="1" dirty="0" err="1" smtClean="0">
                <a:sym typeface="Wingdings" panose="05000000000000000000" pitchFamily="2" charset="2"/>
              </a:rPr>
              <a:t>Grouping</a:t>
            </a:r>
            <a:r>
              <a:rPr lang="fr-FR" b="1" dirty="0" smtClean="0">
                <a:sym typeface="Wingdings" panose="05000000000000000000" pitchFamily="2" charset="2"/>
              </a:rPr>
              <a:t> </a:t>
            </a:r>
          </a:p>
          <a:p>
            <a:pPr algn="ctr"/>
            <a:r>
              <a:rPr lang="fr-FR" b="1" dirty="0" err="1" smtClean="0">
                <a:sym typeface="Wingdings" panose="05000000000000000000" pitchFamily="2" charset="2"/>
              </a:rPr>
              <a:t>Some</a:t>
            </a:r>
            <a:endParaRPr lang="fr-FR" b="1" dirty="0" smtClean="0">
              <a:sym typeface="Wingdings" panose="05000000000000000000" pitchFamily="2" charset="2"/>
            </a:endParaRPr>
          </a:p>
          <a:p>
            <a:pPr algn="ctr"/>
            <a:r>
              <a:rPr lang="fr-FR" b="1" dirty="0" err="1" smtClean="0">
                <a:sym typeface="Wingdings" panose="05000000000000000000" pitchFamily="2" charset="2"/>
              </a:rPr>
              <a:t>Categories</a:t>
            </a:r>
            <a:endParaRPr lang="fr-FR" b="1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66291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 smtClean="0"/>
              <a:t>Kmeans</a:t>
            </a:r>
            <a:r>
              <a:rPr lang="fr-FR" dirty="0" smtClean="0"/>
              <a:t> </a:t>
            </a:r>
            <a:r>
              <a:rPr lang="fr-FR" dirty="0" err="1" smtClean="0"/>
              <a:t>clustering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6090249" y="5782127"/>
            <a:ext cx="4470455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fr-FR" i="1" dirty="0" smtClean="0"/>
              <a:t>Paris </a:t>
            </a:r>
            <a:r>
              <a:rPr lang="fr-FR" i="1" dirty="0" err="1" smtClean="0"/>
              <a:t>example</a:t>
            </a:r>
            <a:r>
              <a:rPr lang="fr-FR" i="1" dirty="0" smtClean="0"/>
              <a:t>: </a:t>
            </a:r>
            <a:r>
              <a:rPr lang="fr-FR" i="1" dirty="0" err="1" smtClean="0"/>
              <a:t>each</a:t>
            </a:r>
            <a:r>
              <a:rPr lang="fr-FR" i="1" dirty="0" smtClean="0"/>
              <a:t> </a:t>
            </a:r>
            <a:r>
              <a:rPr lang="fr-FR" i="1" dirty="0" err="1" smtClean="0"/>
              <a:t>color</a:t>
            </a:r>
            <a:r>
              <a:rPr lang="fr-FR" i="1" dirty="0" smtClean="0"/>
              <a:t> </a:t>
            </a:r>
            <a:r>
              <a:rPr lang="fr-FR" i="1" dirty="0" err="1" smtClean="0"/>
              <a:t>is</a:t>
            </a:r>
            <a:r>
              <a:rPr lang="fr-FR" i="1" dirty="0" smtClean="0"/>
              <a:t> a </a:t>
            </a:r>
            <a:r>
              <a:rPr lang="fr-FR" i="1" dirty="0" err="1" smtClean="0"/>
              <a:t>different</a:t>
            </a:r>
            <a:r>
              <a:rPr lang="fr-FR" i="1" dirty="0" smtClean="0"/>
              <a:t> cluster</a:t>
            </a:r>
            <a:endParaRPr lang="fr-FR" i="1" dirty="0"/>
          </a:p>
        </p:txBody>
      </p:sp>
      <p:sp>
        <p:nvSpPr>
          <p:cNvPr id="6" name="Rectangle 5"/>
          <p:cNvSpPr/>
          <p:nvPr/>
        </p:nvSpPr>
        <p:spPr>
          <a:xfrm>
            <a:off x="151125" y="4800869"/>
            <a:ext cx="390113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fr-FR" i="1" dirty="0" smtClean="0"/>
              <a:t>K=4 </a:t>
            </a:r>
            <a:r>
              <a:rPr lang="fr-FR" i="1" dirty="0" err="1" smtClean="0"/>
              <a:t>is</a:t>
            </a:r>
            <a:r>
              <a:rPr lang="fr-FR" i="1" dirty="0" smtClean="0"/>
              <a:t> the </a:t>
            </a:r>
            <a:r>
              <a:rPr lang="fr-FR" i="1" dirty="0" err="1" smtClean="0"/>
              <a:t>optimised</a:t>
            </a:r>
            <a:r>
              <a:rPr lang="fr-FR" i="1" dirty="0" smtClean="0"/>
              <a:t> value for </a:t>
            </a:r>
            <a:r>
              <a:rPr lang="fr-FR" i="1" dirty="0" err="1" smtClean="0"/>
              <a:t>clustering</a:t>
            </a:r>
            <a:endParaRPr lang="fr-FR" i="1" dirty="0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472916" y="1755924"/>
            <a:ext cx="3257550" cy="2276475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5199715" y="1004796"/>
            <a:ext cx="5760720" cy="448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53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12753</TotalTime>
  <Words>542</Words>
  <Application>Microsoft Office PowerPoint</Application>
  <PresentationFormat>Widescreen</PresentationFormat>
  <Paragraphs>110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BUSINESS PROBLEM Where to move out?</vt:lpstr>
      <vt:lpstr>METHODOLOGY &amp; DATA SOURCES</vt:lpstr>
      <vt:lpstr> We will remove the outliers as we are not interested in extraordinary transactions   We don’t want them to impact our results </vt:lpstr>
      <vt:lpstr>PRICE DISTRIBUTION PER CITY AFTER OUTLIERS REMOVAL</vt:lpstr>
      <vt:lpstr>PRICE VS SURFACE – TRANSACTIONS FILTERED</vt:lpstr>
      <vt:lpstr>Distribution of number of venues per neighborhood</vt:lpstr>
      <vt:lpstr>Number of venues per neighborhood Map display</vt:lpstr>
      <vt:lpstr>Data preparation for kmeans clustering</vt:lpstr>
      <vt:lpstr>Kmeans clustering</vt:lpstr>
      <vt:lpstr>Result with k = 4 The list is quite long – lets run with more clusters</vt:lpstr>
      <vt:lpstr>Where to move if you want to leave the Epinettes  And what are the real estate prices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Rémy d'Argaignon</dc:creator>
  <cp:lastModifiedBy>Rémy d'Argaignon</cp:lastModifiedBy>
  <cp:revision>47</cp:revision>
  <dcterms:created xsi:type="dcterms:W3CDTF">2020-10-30T10:13:13Z</dcterms:created>
  <dcterms:modified xsi:type="dcterms:W3CDTF">2020-11-27T21:47:38Z</dcterms:modified>
</cp:coreProperties>
</file>

<file path=docProps/thumbnail.jpeg>
</file>